
<file path=[Content_Types].xml><?xml version="1.0" encoding="utf-8"?>
<Types xmlns="http://schemas.openxmlformats.org/package/2006/content-types">
  <Override PartName="/ppt/slides/slide29.xml" ContentType="application/vnd.openxmlformats-officedocument.presentationml.slide+xml"/>
  <Override PartName="/ppt/slideLayouts/slideLayout39.xml" ContentType="application/vnd.openxmlformats-officedocument.presentationml.slideLayout+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diagrams/data2.xml" ContentType="application/vnd.openxmlformats-officedocument.drawingml.diagramData+xml"/>
  <Override PartName="/ppt/slides/slide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notesSlides/notesSlide3.xml" ContentType="application/vnd.openxmlformats-officedocument.presentationml.notesSlide+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diagrams/layout2.xml" ContentType="application/vnd.openxmlformats-officedocument.drawingml.diagramLayout+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slides/slide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diagrams/layout3.xml" ContentType="application/vnd.openxmlformats-officedocument.drawingml.diagramLayout+xml"/>
  <Override PartName="/ppt/notesSlides/notesSlide21.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Layouts/slideLayout38.xml" ContentType="application/vnd.openxmlformats-officedocument.presentationml.slideLayout+xml"/>
  <Override PartName="/ppt/notesSlides/notesSlide1.xml" ContentType="application/vnd.openxmlformats-officedocument.presentationml.notesSlide+xml"/>
  <Override PartName="/ppt/diagrams/colors2.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709" r:id="rId2"/>
  </p:sldMasterIdLst>
  <p:notesMasterIdLst>
    <p:notesMasterId r:id="rId39"/>
  </p:notesMasterIdLst>
  <p:sldIdLst>
    <p:sldId id="303" r:id="rId3"/>
    <p:sldId id="288" r:id="rId4"/>
    <p:sldId id="290" r:id="rId5"/>
    <p:sldId id="291" r:id="rId6"/>
    <p:sldId id="278" r:id="rId7"/>
    <p:sldId id="274" r:id="rId8"/>
    <p:sldId id="262" r:id="rId9"/>
    <p:sldId id="276" r:id="rId10"/>
    <p:sldId id="260" r:id="rId11"/>
    <p:sldId id="261" r:id="rId12"/>
    <p:sldId id="292" r:id="rId13"/>
    <p:sldId id="264" r:id="rId14"/>
    <p:sldId id="265" r:id="rId15"/>
    <p:sldId id="280" r:id="rId16"/>
    <p:sldId id="275" r:id="rId17"/>
    <p:sldId id="293" r:id="rId18"/>
    <p:sldId id="268" r:id="rId19"/>
    <p:sldId id="269" r:id="rId20"/>
    <p:sldId id="281" r:id="rId21"/>
    <p:sldId id="270" r:id="rId22"/>
    <p:sldId id="282" r:id="rId23"/>
    <p:sldId id="283" r:id="rId24"/>
    <p:sldId id="271" r:id="rId25"/>
    <p:sldId id="284" r:id="rId26"/>
    <p:sldId id="294" r:id="rId27"/>
    <p:sldId id="285" r:id="rId28"/>
    <p:sldId id="272" r:id="rId29"/>
    <p:sldId id="286" r:id="rId30"/>
    <p:sldId id="297" r:id="rId31"/>
    <p:sldId id="298" r:id="rId32"/>
    <p:sldId id="299" r:id="rId33"/>
    <p:sldId id="295" r:id="rId34"/>
    <p:sldId id="300" r:id="rId35"/>
    <p:sldId id="301" r:id="rId36"/>
    <p:sldId id="302" r:id="rId37"/>
    <p:sldId id="296"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001" autoAdjust="0"/>
    <p:restoredTop sz="47934" autoAdjust="0"/>
  </p:normalViewPr>
  <p:slideViewPr>
    <p:cSldViewPr snapToGrid="0">
      <p:cViewPr>
        <p:scale>
          <a:sx n="40" d="100"/>
          <a:sy n="40" d="100"/>
        </p:scale>
        <p:origin x="-678" y="228"/>
      </p:cViewPr>
      <p:guideLst>
        <p:guide orient="horz" pos="2160"/>
        <p:guide pos="3840"/>
      </p:guideLst>
    </p:cSldViewPr>
  </p:slideViewPr>
  <p:notesTextViewPr>
    <p:cViewPr>
      <p:scale>
        <a:sx n="1" d="1"/>
        <a:sy n="1" d="1"/>
      </p:scale>
      <p:origin x="0" y="3828"/>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8E47D4A-59F8-4320-BBA4-89D4FF874E5A}" type="doc">
      <dgm:prSet loTypeId="urn:microsoft.com/office/officeart/2009/3/layout/StepUpProcess" loCatId="process" qsTypeId="urn:microsoft.com/office/officeart/2005/8/quickstyle/simple1" qsCatId="simple" csTypeId="urn:microsoft.com/office/officeart/2005/8/colors/colorful5" csCatId="colorful" phldr="1"/>
      <dgm:spPr/>
      <dgm:t>
        <a:bodyPr/>
        <a:lstStyle/>
        <a:p>
          <a:endParaRPr lang="en-US"/>
        </a:p>
      </dgm:t>
    </dgm:pt>
    <dgm:pt modelId="{BE27523B-14B8-4482-89CB-BE5680B4EE67}">
      <dgm:prSet/>
      <dgm:spPr/>
      <dgm:t>
        <a:bodyPr/>
        <a:lstStyle/>
        <a:p>
          <a:pPr rtl="0"/>
          <a:r>
            <a:rPr lang="en-US" dirty="0" smtClean="0"/>
            <a:t>Introduction and Engagement </a:t>
          </a:r>
          <a:endParaRPr lang="en-US" dirty="0"/>
        </a:p>
      </dgm:t>
    </dgm:pt>
    <dgm:pt modelId="{5EF0F7D9-7DAC-4C01-A237-EB500F97524E}" type="parTrans" cxnId="{C4672316-401E-4A03-A609-55FCC312E0C3}">
      <dgm:prSet/>
      <dgm:spPr/>
      <dgm:t>
        <a:bodyPr/>
        <a:lstStyle/>
        <a:p>
          <a:endParaRPr lang="en-US"/>
        </a:p>
      </dgm:t>
    </dgm:pt>
    <dgm:pt modelId="{DCBEDAB1-CCD0-43A6-BDEE-CADAEAEBB2FF}" type="sibTrans" cxnId="{C4672316-401E-4A03-A609-55FCC312E0C3}">
      <dgm:prSet/>
      <dgm:spPr/>
      <dgm:t>
        <a:bodyPr/>
        <a:lstStyle/>
        <a:p>
          <a:endParaRPr lang="en-US"/>
        </a:p>
      </dgm:t>
    </dgm:pt>
    <dgm:pt modelId="{CB24CF78-7E7F-49BE-B0BE-0232AC5792F7}">
      <dgm:prSet/>
      <dgm:spPr/>
      <dgm:t>
        <a:bodyPr/>
        <a:lstStyle/>
        <a:p>
          <a:pPr rtl="0"/>
          <a:r>
            <a:rPr lang="en-US" dirty="0" smtClean="0"/>
            <a:t>Assessment</a:t>
          </a:r>
          <a:endParaRPr lang="en-US" dirty="0"/>
        </a:p>
      </dgm:t>
    </dgm:pt>
    <dgm:pt modelId="{FBDE9160-889D-446A-8C64-F274F449FCFF}" type="parTrans" cxnId="{938D74E8-4253-4891-9357-9938E91295F2}">
      <dgm:prSet/>
      <dgm:spPr/>
      <dgm:t>
        <a:bodyPr/>
        <a:lstStyle/>
        <a:p>
          <a:endParaRPr lang="en-US"/>
        </a:p>
      </dgm:t>
    </dgm:pt>
    <dgm:pt modelId="{F62077DC-475B-40AC-9329-3B65C623BF03}" type="sibTrans" cxnId="{938D74E8-4253-4891-9357-9938E91295F2}">
      <dgm:prSet/>
      <dgm:spPr/>
      <dgm:t>
        <a:bodyPr/>
        <a:lstStyle/>
        <a:p>
          <a:endParaRPr lang="en-US"/>
        </a:p>
      </dgm:t>
    </dgm:pt>
    <dgm:pt modelId="{272AA5D3-E40D-4170-A96C-0672ED0C7B57}">
      <dgm:prSet/>
      <dgm:spPr/>
      <dgm:t>
        <a:bodyPr/>
        <a:lstStyle/>
        <a:p>
          <a:pPr rtl="0"/>
          <a:r>
            <a:rPr lang="en-US" dirty="0" smtClean="0"/>
            <a:t>Case Action Planning</a:t>
          </a:r>
          <a:endParaRPr lang="en-US" dirty="0"/>
        </a:p>
      </dgm:t>
    </dgm:pt>
    <dgm:pt modelId="{BA6298D3-6F40-48BA-BEAE-32AE47B2B4CB}" type="parTrans" cxnId="{5D2944CD-A104-437D-ACCA-C2AD2B0AF830}">
      <dgm:prSet/>
      <dgm:spPr/>
      <dgm:t>
        <a:bodyPr/>
        <a:lstStyle/>
        <a:p>
          <a:endParaRPr lang="en-US"/>
        </a:p>
      </dgm:t>
    </dgm:pt>
    <dgm:pt modelId="{507E3672-09B3-4BDD-A30E-6475F47935C3}" type="sibTrans" cxnId="{5D2944CD-A104-437D-ACCA-C2AD2B0AF830}">
      <dgm:prSet/>
      <dgm:spPr/>
      <dgm:t>
        <a:bodyPr/>
        <a:lstStyle/>
        <a:p>
          <a:endParaRPr lang="en-US"/>
        </a:p>
      </dgm:t>
    </dgm:pt>
    <dgm:pt modelId="{0AA87757-D0CC-4C32-BF09-4A95A5A46FCC}">
      <dgm:prSet/>
      <dgm:spPr/>
      <dgm:t>
        <a:bodyPr/>
        <a:lstStyle/>
        <a:p>
          <a:pPr rtl="0"/>
          <a:r>
            <a:rPr lang="en-US" dirty="0" smtClean="0"/>
            <a:t>Action Plan Implementation </a:t>
          </a:r>
          <a:endParaRPr lang="en-US" dirty="0"/>
        </a:p>
      </dgm:t>
    </dgm:pt>
    <dgm:pt modelId="{AD23E7D0-B5C8-40B2-9E7A-F82D3B460271}" type="parTrans" cxnId="{3C9D61CB-3E88-4522-B58A-6827B053BB99}">
      <dgm:prSet/>
      <dgm:spPr/>
      <dgm:t>
        <a:bodyPr/>
        <a:lstStyle/>
        <a:p>
          <a:endParaRPr lang="en-US"/>
        </a:p>
      </dgm:t>
    </dgm:pt>
    <dgm:pt modelId="{04D58D4D-A2B4-45F3-94AD-4EA43A03799F}" type="sibTrans" cxnId="{3C9D61CB-3E88-4522-B58A-6827B053BB99}">
      <dgm:prSet/>
      <dgm:spPr/>
      <dgm:t>
        <a:bodyPr/>
        <a:lstStyle/>
        <a:p>
          <a:endParaRPr lang="en-US"/>
        </a:p>
      </dgm:t>
    </dgm:pt>
    <dgm:pt modelId="{FEB1256A-7381-4B0D-A282-B2A161BA46CD}">
      <dgm:prSet/>
      <dgm:spPr/>
      <dgm:t>
        <a:bodyPr/>
        <a:lstStyle/>
        <a:p>
          <a:pPr rtl="0"/>
          <a:r>
            <a:rPr lang="en-US" dirty="0" smtClean="0"/>
            <a:t>Case Follow-up</a:t>
          </a:r>
          <a:endParaRPr lang="en-US" dirty="0"/>
        </a:p>
      </dgm:t>
    </dgm:pt>
    <dgm:pt modelId="{A1CDDC09-ECF2-4968-B60D-DDF9E9EEC648}" type="parTrans" cxnId="{5FB1A969-1F23-4128-B7F7-F8CEC5913CD8}">
      <dgm:prSet/>
      <dgm:spPr/>
      <dgm:t>
        <a:bodyPr/>
        <a:lstStyle/>
        <a:p>
          <a:endParaRPr lang="en-US"/>
        </a:p>
      </dgm:t>
    </dgm:pt>
    <dgm:pt modelId="{7646D114-90FA-4AA0-91CA-2993C2C9CA5D}" type="sibTrans" cxnId="{5FB1A969-1F23-4128-B7F7-F8CEC5913CD8}">
      <dgm:prSet/>
      <dgm:spPr/>
      <dgm:t>
        <a:bodyPr/>
        <a:lstStyle/>
        <a:p>
          <a:endParaRPr lang="en-US"/>
        </a:p>
      </dgm:t>
    </dgm:pt>
    <dgm:pt modelId="{F3D4AB47-4697-4E7B-9C3A-5541978B42C9}">
      <dgm:prSet/>
      <dgm:spPr/>
      <dgm:t>
        <a:bodyPr/>
        <a:lstStyle/>
        <a:p>
          <a:pPr rtl="0"/>
          <a:r>
            <a:rPr lang="en-US" dirty="0" smtClean="0"/>
            <a:t>Case Closure</a:t>
          </a:r>
          <a:endParaRPr lang="en-US" dirty="0"/>
        </a:p>
      </dgm:t>
    </dgm:pt>
    <dgm:pt modelId="{31495A8D-9742-4382-80E6-736802559F84}" type="parTrans" cxnId="{6692F1F8-AC88-4BAD-B97E-0D90337C9D20}">
      <dgm:prSet/>
      <dgm:spPr/>
      <dgm:t>
        <a:bodyPr/>
        <a:lstStyle/>
        <a:p>
          <a:endParaRPr lang="en-US"/>
        </a:p>
      </dgm:t>
    </dgm:pt>
    <dgm:pt modelId="{D3942ACD-2F75-4BBE-89B1-7CA6698DF0C1}" type="sibTrans" cxnId="{6692F1F8-AC88-4BAD-B97E-0D90337C9D20}">
      <dgm:prSet/>
      <dgm:spPr/>
      <dgm:t>
        <a:bodyPr/>
        <a:lstStyle/>
        <a:p>
          <a:endParaRPr lang="en-US"/>
        </a:p>
      </dgm:t>
    </dgm:pt>
    <dgm:pt modelId="{E9AB4464-B853-4228-8CA2-02AB9AEC575F}" type="pres">
      <dgm:prSet presAssocID="{68E47D4A-59F8-4320-BBA4-89D4FF874E5A}" presName="rootnode" presStyleCnt="0">
        <dgm:presLayoutVars>
          <dgm:chMax/>
          <dgm:chPref/>
          <dgm:dir/>
          <dgm:animLvl val="lvl"/>
        </dgm:presLayoutVars>
      </dgm:prSet>
      <dgm:spPr/>
      <dgm:t>
        <a:bodyPr/>
        <a:lstStyle/>
        <a:p>
          <a:endParaRPr lang="en-US"/>
        </a:p>
      </dgm:t>
    </dgm:pt>
    <dgm:pt modelId="{3A00E5D9-8002-44E5-8E5E-99892C9D3BB1}" type="pres">
      <dgm:prSet presAssocID="{BE27523B-14B8-4482-89CB-BE5680B4EE67}" presName="composite" presStyleCnt="0"/>
      <dgm:spPr/>
      <dgm:t>
        <a:bodyPr/>
        <a:lstStyle/>
        <a:p>
          <a:endParaRPr lang="en-US"/>
        </a:p>
      </dgm:t>
    </dgm:pt>
    <dgm:pt modelId="{7527C0C3-39E3-4C66-92FC-54D57F2363B2}" type="pres">
      <dgm:prSet presAssocID="{BE27523B-14B8-4482-89CB-BE5680B4EE67}" presName="LShape" presStyleLbl="alignNode1" presStyleIdx="0" presStyleCnt="11"/>
      <dgm:spPr/>
      <dgm:t>
        <a:bodyPr/>
        <a:lstStyle/>
        <a:p>
          <a:endParaRPr lang="en-US"/>
        </a:p>
      </dgm:t>
    </dgm:pt>
    <dgm:pt modelId="{B14538EA-6461-44A9-951F-C36F0057DFE4}" type="pres">
      <dgm:prSet presAssocID="{BE27523B-14B8-4482-89CB-BE5680B4EE67}" presName="ParentText" presStyleLbl="revTx" presStyleIdx="0" presStyleCnt="6">
        <dgm:presLayoutVars>
          <dgm:chMax val="0"/>
          <dgm:chPref val="0"/>
          <dgm:bulletEnabled val="1"/>
        </dgm:presLayoutVars>
      </dgm:prSet>
      <dgm:spPr/>
      <dgm:t>
        <a:bodyPr/>
        <a:lstStyle/>
        <a:p>
          <a:endParaRPr lang="en-US"/>
        </a:p>
      </dgm:t>
    </dgm:pt>
    <dgm:pt modelId="{58F406AF-12EF-4660-B081-41C2D2659039}" type="pres">
      <dgm:prSet presAssocID="{BE27523B-14B8-4482-89CB-BE5680B4EE67}" presName="Triangle" presStyleLbl="alignNode1" presStyleIdx="1" presStyleCnt="11"/>
      <dgm:spPr/>
      <dgm:t>
        <a:bodyPr/>
        <a:lstStyle/>
        <a:p>
          <a:endParaRPr lang="en-US"/>
        </a:p>
      </dgm:t>
    </dgm:pt>
    <dgm:pt modelId="{BA3EDD48-A6B3-4C3F-8F31-C84A686CD8CD}" type="pres">
      <dgm:prSet presAssocID="{DCBEDAB1-CCD0-43A6-BDEE-CADAEAEBB2FF}" presName="sibTrans" presStyleCnt="0"/>
      <dgm:spPr/>
      <dgm:t>
        <a:bodyPr/>
        <a:lstStyle/>
        <a:p>
          <a:endParaRPr lang="en-US"/>
        </a:p>
      </dgm:t>
    </dgm:pt>
    <dgm:pt modelId="{FE53FBBC-0C8D-4369-88E2-4D5C7EBD6BA7}" type="pres">
      <dgm:prSet presAssocID="{DCBEDAB1-CCD0-43A6-BDEE-CADAEAEBB2FF}" presName="space" presStyleCnt="0"/>
      <dgm:spPr/>
      <dgm:t>
        <a:bodyPr/>
        <a:lstStyle/>
        <a:p>
          <a:endParaRPr lang="en-US"/>
        </a:p>
      </dgm:t>
    </dgm:pt>
    <dgm:pt modelId="{EF03FF97-BF49-4AAB-BDDE-22FFE75D4ED0}" type="pres">
      <dgm:prSet presAssocID="{CB24CF78-7E7F-49BE-B0BE-0232AC5792F7}" presName="composite" presStyleCnt="0"/>
      <dgm:spPr/>
      <dgm:t>
        <a:bodyPr/>
        <a:lstStyle/>
        <a:p>
          <a:endParaRPr lang="en-US"/>
        </a:p>
      </dgm:t>
    </dgm:pt>
    <dgm:pt modelId="{CFB79CED-B26C-4B26-B699-0BB086FD2EF9}" type="pres">
      <dgm:prSet presAssocID="{CB24CF78-7E7F-49BE-B0BE-0232AC5792F7}" presName="LShape" presStyleLbl="alignNode1" presStyleIdx="2" presStyleCnt="11"/>
      <dgm:spPr/>
      <dgm:t>
        <a:bodyPr/>
        <a:lstStyle/>
        <a:p>
          <a:endParaRPr lang="en-US"/>
        </a:p>
      </dgm:t>
    </dgm:pt>
    <dgm:pt modelId="{1D4B9C42-21F4-4984-A09E-4634E1473075}" type="pres">
      <dgm:prSet presAssocID="{CB24CF78-7E7F-49BE-B0BE-0232AC5792F7}" presName="ParentText" presStyleLbl="revTx" presStyleIdx="1" presStyleCnt="6">
        <dgm:presLayoutVars>
          <dgm:chMax val="0"/>
          <dgm:chPref val="0"/>
          <dgm:bulletEnabled val="1"/>
        </dgm:presLayoutVars>
      </dgm:prSet>
      <dgm:spPr/>
      <dgm:t>
        <a:bodyPr/>
        <a:lstStyle/>
        <a:p>
          <a:endParaRPr lang="en-US"/>
        </a:p>
      </dgm:t>
    </dgm:pt>
    <dgm:pt modelId="{1838C6DE-4D06-4CC4-B02A-DE5C9395FEAB}" type="pres">
      <dgm:prSet presAssocID="{CB24CF78-7E7F-49BE-B0BE-0232AC5792F7}" presName="Triangle" presStyleLbl="alignNode1" presStyleIdx="3" presStyleCnt="11"/>
      <dgm:spPr/>
      <dgm:t>
        <a:bodyPr/>
        <a:lstStyle/>
        <a:p>
          <a:endParaRPr lang="en-US"/>
        </a:p>
      </dgm:t>
    </dgm:pt>
    <dgm:pt modelId="{E6C0EDD2-EAA0-4A3D-9F94-5F43B1AA5333}" type="pres">
      <dgm:prSet presAssocID="{F62077DC-475B-40AC-9329-3B65C623BF03}" presName="sibTrans" presStyleCnt="0"/>
      <dgm:spPr/>
      <dgm:t>
        <a:bodyPr/>
        <a:lstStyle/>
        <a:p>
          <a:endParaRPr lang="en-US"/>
        </a:p>
      </dgm:t>
    </dgm:pt>
    <dgm:pt modelId="{669AE0AA-81E7-4D59-84AC-AF554CACC5F6}" type="pres">
      <dgm:prSet presAssocID="{F62077DC-475B-40AC-9329-3B65C623BF03}" presName="space" presStyleCnt="0"/>
      <dgm:spPr/>
      <dgm:t>
        <a:bodyPr/>
        <a:lstStyle/>
        <a:p>
          <a:endParaRPr lang="en-US"/>
        </a:p>
      </dgm:t>
    </dgm:pt>
    <dgm:pt modelId="{8A5EF662-5851-4D1A-8D78-4F57CE56FCEC}" type="pres">
      <dgm:prSet presAssocID="{272AA5D3-E40D-4170-A96C-0672ED0C7B57}" presName="composite" presStyleCnt="0"/>
      <dgm:spPr/>
      <dgm:t>
        <a:bodyPr/>
        <a:lstStyle/>
        <a:p>
          <a:endParaRPr lang="en-US"/>
        </a:p>
      </dgm:t>
    </dgm:pt>
    <dgm:pt modelId="{D970368F-9A6B-477B-A9A9-256605503F81}" type="pres">
      <dgm:prSet presAssocID="{272AA5D3-E40D-4170-A96C-0672ED0C7B57}" presName="LShape" presStyleLbl="alignNode1" presStyleIdx="4" presStyleCnt="11"/>
      <dgm:spPr/>
      <dgm:t>
        <a:bodyPr/>
        <a:lstStyle/>
        <a:p>
          <a:endParaRPr lang="en-US"/>
        </a:p>
      </dgm:t>
    </dgm:pt>
    <dgm:pt modelId="{FFA0CFE3-26B5-4DF0-8E31-94941B4C83F8}" type="pres">
      <dgm:prSet presAssocID="{272AA5D3-E40D-4170-A96C-0672ED0C7B57}" presName="ParentText" presStyleLbl="revTx" presStyleIdx="2" presStyleCnt="6">
        <dgm:presLayoutVars>
          <dgm:chMax val="0"/>
          <dgm:chPref val="0"/>
          <dgm:bulletEnabled val="1"/>
        </dgm:presLayoutVars>
      </dgm:prSet>
      <dgm:spPr/>
      <dgm:t>
        <a:bodyPr/>
        <a:lstStyle/>
        <a:p>
          <a:endParaRPr lang="en-US"/>
        </a:p>
      </dgm:t>
    </dgm:pt>
    <dgm:pt modelId="{66F222C1-8977-474A-BDA3-36077D9D7421}" type="pres">
      <dgm:prSet presAssocID="{272AA5D3-E40D-4170-A96C-0672ED0C7B57}" presName="Triangle" presStyleLbl="alignNode1" presStyleIdx="5" presStyleCnt="11"/>
      <dgm:spPr/>
      <dgm:t>
        <a:bodyPr/>
        <a:lstStyle/>
        <a:p>
          <a:endParaRPr lang="en-US"/>
        </a:p>
      </dgm:t>
    </dgm:pt>
    <dgm:pt modelId="{6C57DE6A-A4A5-4954-A478-72117FDB5B7B}" type="pres">
      <dgm:prSet presAssocID="{507E3672-09B3-4BDD-A30E-6475F47935C3}" presName="sibTrans" presStyleCnt="0"/>
      <dgm:spPr/>
      <dgm:t>
        <a:bodyPr/>
        <a:lstStyle/>
        <a:p>
          <a:endParaRPr lang="en-US"/>
        </a:p>
      </dgm:t>
    </dgm:pt>
    <dgm:pt modelId="{F788FD1B-D958-46B7-AB23-2D025C6161A2}" type="pres">
      <dgm:prSet presAssocID="{507E3672-09B3-4BDD-A30E-6475F47935C3}" presName="space" presStyleCnt="0"/>
      <dgm:spPr/>
      <dgm:t>
        <a:bodyPr/>
        <a:lstStyle/>
        <a:p>
          <a:endParaRPr lang="en-US"/>
        </a:p>
      </dgm:t>
    </dgm:pt>
    <dgm:pt modelId="{60FD33DE-1A74-4DF3-B458-C7683782D072}" type="pres">
      <dgm:prSet presAssocID="{0AA87757-D0CC-4C32-BF09-4A95A5A46FCC}" presName="composite" presStyleCnt="0"/>
      <dgm:spPr/>
      <dgm:t>
        <a:bodyPr/>
        <a:lstStyle/>
        <a:p>
          <a:endParaRPr lang="en-US"/>
        </a:p>
      </dgm:t>
    </dgm:pt>
    <dgm:pt modelId="{CCC6F46F-D283-4BC6-A0C4-D0D84C819B00}" type="pres">
      <dgm:prSet presAssocID="{0AA87757-D0CC-4C32-BF09-4A95A5A46FCC}" presName="LShape" presStyleLbl="alignNode1" presStyleIdx="6" presStyleCnt="11"/>
      <dgm:spPr/>
      <dgm:t>
        <a:bodyPr/>
        <a:lstStyle/>
        <a:p>
          <a:endParaRPr lang="en-US"/>
        </a:p>
      </dgm:t>
    </dgm:pt>
    <dgm:pt modelId="{43EC0BE3-7250-4F39-8E55-24C6217C5B02}" type="pres">
      <dgm:prSet presAssocID="{0AA87757-D0CC-4C32-BF09-4A95A5A46FCC}" presName="ParentText" presStyleLbl="revTx" presStyleIdx="3" presStyleCnt="6">
        <dgm:presLayoutVars>
          <dgm:chMax val="0"/>
          <dgm:chPref val="0"/>
          <dgm:bulletEnabled val="1"/>
        </dgm:presLayoutVars>
      </dgm:prSet>
      <dgm:spPr/>
      <dgm:t>
        <a:bodyPr/>
        <a:lstStyle/>
        <a:p>
          <a:endParaRPr lang="en-US"/>
        </a:p>
      </dgm:t>
    </dgm:pt>
    <dgm:pt modelId="{F23E8A7F-EFB8-4539-8A4F-8380B9736C07}" type="pres">
      <dgm:prSet presAssocID="{0AA87757-D0CC-4C32-BF09-4A95A5A46FCC}" presName="Triangle" presStyleLbl="alignNode1" presStyleIdx="7" presStyleCnt="11"/>
      <dgm:spPr/>
      <dgm:t>
        <a:bodyPr/>
        <a:lstStyle/>
        <a:p>
          <a:endParaRPr lang="en-US"/>
        </a:p>
      </dgm:t>
    </dgm:pt>
    <dgm:pt modelId="{CE9337BA-C8AF-4814-BC8F-F69253C33A02}" type="pres">
      <dgm:prSet presAssocID="{04D58D4D-A2B4-45F3-94AD-4EA43A03799F}" presName="sibTrans" presStyleCnt="0"/>
      <dgm:spPr/>
      <dgm:t>
        <a:bodyPr/>
        <a:lstStyle/>
        <a:p>
          <a:endParaRPr lang="en-US"/>
        </a:p>
      </dgm:t>
    </dgm:pt>
    <dgm:pt modelId="{77002C99-10B8-489B-AEEF-6079E88346CB}" type="pres">
      <dgm:prSet presAssocID="{04D58D4D-A2B4-45F3-94AD-4EA43A03799F}" presName="space" presStyleCnt="0"/>
      <dgm:spPr/>
      <dgm:t>
        <a:bodyPr/>
        <a:lstStyle/>
        <a:p>
          <a:endParaRPr lang="en-US"/>
        </a:p>
      </dgm:t>
    </dgm:pt>
    <dgm:pt modelId="{BFCEFEC7-345B-4471-8760-23B3F8E96BC0}" type="pres">
      <dgm:prSet presAssocID="{FEB1256A-7381-4B0D-A282-B2A161BA46CD}" presName="composite" presStyleCnt="0"/>
      <dgm:spPr/>
      <dgm:t>
        <a:bodyPr/>
        <a:lstStyle/>
        <a:p>
          <a:endParaRPr lang="en-US"/>
        </a:p>
      </dgm:t>
    </dgm:pt>
    <dgm:pt modelId="{DF4C3DEC-E16E-4685-A310-C394CC3DD94C}" type="pres">
      <dgm:prSet presAssocID="{FEB1256A-7381-4B0D-A282-B2A161BA46CD}" presName="LShape" presStyleLbl="alignNode1" presStyleIdx="8" presStyleCnt="11"/>
      <dgm:spPr/>
      <dgm:t>
        <a:bodyPr/>
        <a:lstStyle/>
        <a:p>
          <a:endParaRPr lang="en-US"/>
        </a:p>
      </dgm:t>
    </dgm:pt>
    <dgm:pt modelId="{0F9F570F-352F-418C-A4D8-B04448F86B72}" type="pres">
      <dgm:prSet presAssocID="{FEB1256A-7381-4B0D-A282-B2A161BA46CD}" presName="ParentText" presStyleLbl="revTx" presStyleIdx="4" presStyleCnt="6">
        <dgm:presLayoutVars>
          <dgm:chMax val="0"/>
          <dgm:chPref val="0"/>
          <dgm:bulletEnabled val="1"/>
        </dgm:presLayoutVars>
      </dgm:prSet>
      <dgm:spPr/>
      <dgm:t>
        <a:bodyPr/>
        <a:lstStyle/>
        <a:p>
          <a:endParaRPr lang="en-US"/>
        </a:p>
      </dgm:t>
    </dgm:pt>
    <dgm:pt modelId="{19057FA2-A9D3-4BDC-9247-58F225C567D4}" type="pres">
      <dgm:prSet presAssocID="{FEB1256A-7381-4B0D-A282-B2A161BA46CD}" presName="Triangle" presStyleLbl="alignNode1" presStyleIdx="9" presStyleCnt="11"/>
      <dgm:spPr/>
      <dgm:t>
        <a:bodyPr/>
        <a:lstStyle/>
        <a:p>
          <a:endParaRPr lang="en-US"/>
        </a:p>
      </dgm:t>
    </dgm:pt>
    <dgm:pt modelId="{DABDD7C8-8D8C-4F68-8494-05748CD88DD9}" type="pres">
      <dgm:prSet presAssocID="{7646D114-90FA-4AA0-91CA-2993C2C9CA5D}" presName="sibTrans" presStyleCnt="0"/>
      <dgm:spPr/>
      <dgm:t>
        <a:bodyPr/>
        <a:lstStyle/>
        <a:p>
          <a:endParaRPr lang="en-US"/>
        </a:p>
      </dgm:t>
    </dgm:pt>
    <dgm:pt modelId="{C0155750-DF03-460D-BF8B-E229121C1E4C}" type="pres">
      <dgm:prSet presAssocID="{7646D114-90FA-4AA0-91CA-2993C2C9CA5D}" presName="space" presStyleCnt="0"/>
      <dgm:spPr/>
      <dgm:t>
        <a:bodyPr/>
        <a:lstStyle/>
        <a:p>
          <a:endParaRPr lang="en-US"/>
        </a:p>
      </dgm:t>
    </dgm:pt>
    <dgm:pt modelId="{4D13170C-FDD9-4E39-9392-E567C286D815}" type="pres">
      <dgm:prSet presAssocID="{F3D4AB47-4697-4E7B-9C3A-5541978B42C9}" presName="composite" presStyleCnt="0"/>
      <dgm:spPr/>
      <dgm:t>
        <a:bodyPr/>
        <a:lstStyle/>
        <a:p>
          <a:endParaRPr lang="en-US"/>
        </a:p>
      </dgm:t>
    </dgm:pt>
    <dgm:pt modelId="{D0CC8082-20E3-4213-9A4B-3D96E48ED2EE}" type="pres">
      <dgm:prSet presAssocID="{F3D4AB47-4697-4E7B-9C3A-5541978B42C9}" presName="LShape" presStyleLbl="alignNode1" presStyleIdx="10" presStyleCnt="11"/>
      <dgm:spPr/>
      <dgm:t>
        <a:bodyPr/>
        <a:lstStyle/>
        <a:p>
          <a:endParaRPr lang="en-US"/>
        </a:p>
      </dgm:t>
    </dgm:pt>
    <dgm:pt modelId="{E17392FA-AC94-4F7F-868C-6C511CAB06D2}" type="pres">
      <dgm:prSet presAssocID="{F3D4AB47-4697-4E7B-9C3A-5541978B42C9}" presName="ParentText" presStyleLbl="revTx" presStyleIdx="5" presStyleCnt="6">
        <dgm:presLayoutVars>
          <dgm:chMax val="0"/>
          <dgm:chPref val="0"/>
          <dgm:bulletEnabled val="1"/>
        </dgm:presLayoutVars>
      </dgm:prSet>
      <dgm:spPr/>
      <dgm:t>
        <a:bodyPr/>
        <a:lstStyle/>
        <a:p>
          <a:endParaRPr lang="en-US"/>
        </a:p>
      </dgm:t>
    </dgm:pt>
  </dgm:ptLst>
  <dgm:cxnLst>
    <dgm:cxn modelId="{6692F1F8-AC88-4BAD-B97E-0D90337C9D20}" srcId="{68E47D4A-59F8-4320-BBA4-89D4FF874E5A}" destId="{F3D4AB47-4697-4E7B-9C3A-5541978B42C9}" srcOrd="5" destOrd="0" parTransId="{31495A8D-9742-4382-80E6-736802559F84}" sibTransId="{D3942ACD-2F75-4BBE-89B1-7CA6698DF0C1}"/>
    <dgm:cxn modelId="{D291ED13-05B1-4DCE-A090-BF15395C90A1}" type="presOf" srcId="{0AA87757-D0CC-4C32-BF09-4A95A5A46FCC}" destId="{43EC0BE3-7250-4F39-8E55-24C6217C5B02}" srcOrd="0" destOrd="0" presId="urn:microsoft.com/office/officeart/2009/3/layout/StepUpProcess"/>
    <dgm:cxn modelId="{3C9D61CB-3E88-4522-B58A-6827B053BB99}" srcId="{68E47D4A-59F8-4320-BBA4-89D4FF874E5A}" destId="{0AA87757-D0CC-4C32-BF09-4A95A5A46FCC}" srcOrd="3" destOrd="0" parTransId="{AD23E7D0-B5C8-40B2-9E7A-F82D3B460271}" sibTransId="{04D58D4D-A2B4-45F3-94AD-4EA43A03799F}"/>
    <dgm:cxn modelId="{938D74E8-4253-4891-9357-9938E91295F2}" srcId="{68E47D4A-59F8-4320-BBA4-89D4FF874E5A}" destId="{CB24CF78-7E7F-49BE-B0BE-0232AC5792F7}" srcOrd="1" destOrd="0" parTransId="{FBDE9160-889D-446A-8C64-F274F449FCFF}" sibTransId="{F62077DC-475B-40AC-9329-3B65C623BF03}"/>
    <dgm:cxn modelId="{5FB1A969-1F23-4128-B7F7-F8CEC5913CD8}" srcId="{68E47D4A-59F8-4320-BBA4-89D4FF874E5A}" destId="{FEB1256A-7381-4B0D-A282-B2A161BA46CD}" srcOrd="4" destOrd="0" parTransId="{A1CDDC09-ECF2-4968-B60D-DDF9E9EEC648}" sibTransId="{7646D114-90FA-4AA0-91CA-2993C2C9CA5D}"/>
    <dgm:cxn modelId="{3D0FF3F6-2C8E-497E-80AB-6F0C17E3E087}" type="presOf" srcId="{CB24CF78-7E7F-49BE-B0BE-0232AC5792F7}" destId="{1D4B9C42-21F4-4984-A09E-4634E1473075}" srcOrd="0" destOrd="0" presId="urn:microsoft.com/office/officeart/2009/3/layout/StepUpProcess"/>
    <dgm:cxn modelId="{4B02E9CD-BF24-40D1-9495-A8DDB1574444}" type="presOf" srcId="{272AA5D3-E40D-4170-A96C-0672ED0C7B57}" destId="{FFA0CFE3-26B5-4DF0-8E31-94941B4C83F8}" srcOrd="0" destOrd="0" presId="urn:microsoft.com/office/officeart/2009/3/layout/StepUpProcess"/>
    <dgm:cxn modelId="{5D2944CD-A104-437D-ACCA-C2AD2B0AF830}" srcId="{68E47D4A-59F8-4320-BBA4-89D4FF874E5A}" destId="{272AA5D3-E40D-4170-A96C-0672ED0C7B57}" srcOrd="2" destOrd="0" parTransId="{BA6298D3-6F40-48BA-BEAE-32AE47B2B4CB}" sibTransId="{507E3672-09B3-4BDD-A30E-6475F47935C3}"/>
    <dgm:cxn modelId="{C4672316-401E-4A03-A609-55FCC312E0C3}" srcId="{68E47D4A-59F8-4320-BBA4-89D4FF874E5A}" destId="{BE27523B-14B8-4482-89CB-BE5680B4EE67}" srcOrd="0" destOrd="0" parTransId="{5EF0F7D9-7DAC-4C01-A237-EB500F97524E}" sibTransId="{DCBEDAB1-CCD0-43A6-BDEE-CADAEAEBB2FF}"/>
    <dgm:cxn modelId="{6DD4EBF9-2CCA-48CE-B6CE-716F34E2EFC3}" type="presOf" srcId="{F3D4AB47-4697-4E7B-9C3A-5541978B42C9}" destId="{E17392FA-AC94-4F7F-868C-6C511CAB06D2}" srcOrd="0" destOrd="0" presId="urn:microsoft.com/office/officeart/2009/3/layout/StepUpProcess"/>
    <dgm:cxn modelId="{F7B45BB8-3162-4EB9-8529-B2380719E62C}" type="presOf" srcId="{BE27523B-14B8-4482-89CB-BE5680B4EE67}" destId="{B14538EA-6461-44A9-951F-C36F0057DFE4}" srcOrd="0" destOrd="0" presId="urn:microsoft.com/office/officeart/2009/3/layout/StepUpProcess"/>
    <dgm:cxn modelId="{D37A4074-0713-4430-A314-B76E6CF43036}" type="presOf" srcId="{68E47D4A-59F8-4320-BBA4-89D4FF874E5A}" destId="{E9AB4464-B853-4228-8CA2-02AB9AEC575F}" srcOrd="0" destOrd="0" presId="urn:microsoft.com/office/officeart/2009/3/layout/StepUpProcess"/>
    <dgm:cxn modelId="{885E1EE2-2D61-4561-9723-C64E5B835508}" type="presOf" srcId="{FEB1256A-7381-4B0D-A282-B2A161BA46CD}" destId="{0F9F570F-352F-418C-A4D8-B04448F86B72}" srcOrd="0" destOrd="0" presId="urn:microsoft.com/office/officeart/2009/3/layout/StepUpProcess"/>
    <dgm:cxn modelId="{51D0A63B-D3DC-483D-A2EF-308766521D5C}" type="presParOf" srcId="{E9AB4464-B853-4228-8CA2-02AB9AEC575F}" destId="{3A00E5D9-8002-44E5-8E5E-99892C9D3BB1}" srcOrd="0" destOrd="0" presId="urn:microsoft.com/office/officeart/2009/3/layout/StepUpProcess"/>
    <dgm:cxn modelId="{C85594BF-1217-42A6-A7C8-BB5716E6FC55}" type="presParOf" srcId="{3A00E5D9-8002-44E5-8E5E-99892C9D3BB1}" destId="{7527C0C3-39E3-4C66-92FC-54D57F2363B2}" srcOrd="0" destOrd="0" presId="urn:microsoft.com/office/officeart/2009/3/layout/StepUpProcess"/>
    <dgm:cxn modelId="{244E0EAC-711F-4208-8DFE-6E41F0ECF765}" type="presParOf" srcId="{3A00E5D9-8002-44E5-8E5E-99892C9D3BB1}" destId="{B14538EA-6461-44A9-951F-C36F0057DFE4}" srcOrd="1" destOrd="0" presId="urn:microsoft.com/office/officeart/2009/3/layout/StepUpProcess"/>
    <dgm:cxn modelId="{ECD5AA8B-7C3A-453B-B11E-E04CD0DBC962}" type="presParOf" srcId="{3A00E5D9-8002-44E5-8E5E-99892C9D3BB1}" destId="{58F406AF-12EF-4660-B081-41C2D2659039}" srcOrd="2" destOrd="0" presId="urn:microsoft.com/office/officeart/2009/3/layout/StepUpProcess"/>
    <dgm:cxn modelId="{63BC93B0-236B-458F-8DB8-F9D4AF68C395}" type="presParOf" srcId="{E9AB4464-B853-4228-8CA2-02AB9AEC575F}" destId="{BA3EDD48-A6B3-4C3F-8F31-C84A686CD8CD}" srcOrd="1" destOrd="0" presId="urn:microsoft.com/office/officeart/2009/3/layout/StepUpProcess"/>
    <dgm:cxn modelId="{C7D2443D-9BBB-4EB9-960C-CB53656F514D}" type="presParOf" srcId="{BA3EDD48-A6B3-4C3F-8F31-C84A686CD8CD}" destId="{FE53FBBC-0C8D-4369-88E2-4D5C7EBD6BA7}" srcOrd="0" destOrd="0" presId="urn:microsoft.com/office/officeart/2009/3/layout/StepUpProcess"/>
    <dgm:cxn modelId="{CCDEAB84-46CF-4B61-90CA-28E4ACF8E390}" type="presParOf" srcId="{E9AB4464-B853-4228-8CA2-02AB9AEC575F}" destId="{EF03FF97-BF49-4AAB-BDDE-22FFE75D4ED0}" srcOrd="2" destOrd="0" presId="urn:microsoft.com/office/officeart/2009/3/layout/StepUpProcess"/>
    <dgm:cxn modelId="{9AA1BDE3-3EA1-4255-ACA6-98EAAFCC2F2E}" type="presParOf" srcId="{EF03FF97-BF49-4AAB-BDDE-22FFE75D4ED0}" destId="{CFB79CED-B26C-4B26-B699-0BB086FD2EF9}" srcOrd="0" destOrd="0" presId="urn:microsoft.com/office/officeart/2009/3/layout/StepUpProcess"/>
    <dgm:cxn modelId="{FF62C37B-B1EB-40BA-9B90-6130BD0639E9}" type="presParOf" srcId="{EF03FF97-BF49-4AAB-BDDE-22FFE75D4ED0}" destId="{1D4B9C42-21F4-4984-A09E-4634E1473075}" srcOrd="1" destOrd="0" presId="urn:microsoft.com/office/officeart/2009/3/layout/StepUpProcess"/>
    <dgm:cxn modelId="{9756BE9B-122A-4EA6-B7E5-B96F20129904}" type="presParOf" srcId="{EF03FF97-BF49-4AAB-BDDE-22FFE75D4ED0}" destId="{1838C6DE-4D06-4CC4-B02A-DE5C9395FEAB}" srcOrd="2" destOrd="0" presId="urn:microsoft.com/office/officeart/2009/3/layout/StepUpProcess"/>
    <dgm:cxn modelId="{4A8CA899-5923-4A42-BF53-A27F0BFCFED3}" type="presParOf" srcId="{E9AB4464-B853-4228-8CA2-02AB9AEC575F}" destId="{E6C0EDD2-EAA0-4A3D-9F94-5F43B1AA5333}" srcOrd="3" destOrd="0" presId="urn:microsoft.com/office/officeart/2009/3/layout/StepUpProcess"/>
    <dgm:cxn modelId="{FFDD0CC7-C383-4E67-8A5B-DA81CEDE7CE5}" type="presParOf" srcId="{E6C0EDD2-EAA0-4A3D-9F94-5F43B1AA5333}" destId="{669AE0AA-81E7-4D59-84AC-AF554CACC5F6}" srcOrd="0" destOrd="0" presId="urn:microsoft.com/office/officeart/2009/3/layout/StepUpProcess"/>
    <dgm:cxn modelId="{2C0C3A58-860E-458B-AC6C-F717E6AA829A}" type="presParOf" srcId="{E9AB4464-B853-4228-8CA2-02AB9AEC575F}" destId="{8A5EF662-5851-4D1A-8D78-4F57CE56FCEC}" srcOrd="4" destOrd="0" presId="urn:microsoft.com/office/officeart/2009/3/layout/StepUpProcess"/>
    <dgm:cxn modelId="{716F9B39-9330-4C82-B24C-BCC6FFD17DF1}" type="presParOf" srcId="{8A5EF662-5851-4D1A-8D78-4F57CE56FCEC}" destId="{D970368F-9A6B-477B-A9A9-256605503F81}" srcOrd="0" destOrd="0" presId="urn:microsoft.com/office/officeart/2009/3/layout/StepUpProcess"/>
    <dgm:cxn modelId="{2B781D06-7D83-4B3C-9D21-4CC82821570F}" type="presParOf" srcId="{8A5EF662-5851-4D1A-8D78-4F57CE56FCEC}" destId="{FFA0CFE3-26B5-4DF0-8E31-94941B4C83F8}" srcOrd="1" destOrd="0" presId="urn:microsoft.com/office/officeart/2009/3/layout/StepUpProcess"/>
    <dgm:cxn modelId="{A6C0419A-5860-45D5-9352-E9A28027D1C8}" type="presParOf" srcId="{8A5EF662-5851-4D1A-8D78-4F57CE56FCEC}" destId="{66F222C1-8977-474A-BDA3-36077D9D7421}" srcOrd="2" destOrd="0" presId="urn:microsoft.com/office/officeart/2009/3/layout/StepUpProcess"/>
    <dgm:cxn modelId="{12A6F539-8662-4DEC-9B67-84F0AD8914FC}" type="presParOf" srcId="{E9AB4464-B853-4228-8CA2-02AB9AEC575F}" destId="{6C57DE6A-A4A5-4954-A478-72117FDB5B7B}" srcOrd="5" destOrd="0" presId="urn:microsoft.com/office/officeart/2009/3/layout/StepUpProcess"/>
    <dgm:cxn modelId="{6422A486-6086-481C-8973-3C80D6A8068A}" type="presParOf" srcId="{6C57DE6A-A4A5-4954-A478-72117FDB5B7B}" destId="{F788FD1B-D958-46B7-AB23-2D025C6161A2}" srcOrd="0" destOrd="0" presId="urn:microsoft.com/office/officeart/2009/3/layout/StepUpProcess"/>
    <dgm:cxn modelId="{F6EF68F0-3C82-4A5C-A4DF-DD9E19B2630F}" type="presParOf" srcId="{E9AB4464-B853-4228-8CA2-02AB9AEC575F}" destId="{60FD33DE-1A74-4DF3-B458-C7683782D072}" srcOrd="6" destOrd="0" presId="urn:microsoft.com/office/officeart/2009/3/layout/StepUpProcess"/>
    <dgm:cxn modelId="{BB32CB50-2AE3-4779-860E-2226EEEB54EA}" type="presParOf" srcId="{60FD33DE-1A74-4DF3-B458-C7683782D072}" destId="{CCC6F46F-D283-4BC6-A0C4-D0D84C819B00}" srcOrd="0" destOrd="0" presId="urn:microsoft.com/office/officeart/2009/3/layout/StepUpProcess"/>
    <dgm:cxn modelId="{4A32D8BF-A2CD-4146-91A8-834BF3032F26}" type="presParOf" srcId="{60FD33DE-1A74-4DF3-B458-C7683782D072}" destId="{43EC0BE3-7250-4F39-8E55-24C6217C5B02}" srcOrd="1" destOrd="0" presId="urn:microsoft.com/office/officeart/2009/3/layout/StepUpProcess"/>
    <dgm:cxn modelId="{84091E59-11F2-4FA9-AE87-72EFB3A7F63F}" type="presParOf" srcId="{60FD33DE-1A74-4DF3-B458-C7683782D072}" destId="{F23E8A7F-EFB8-4539-8A4F-8380B9736C07}" srcOrd="2" destOrd="0" presId="urn:microsoft.com/office/officeart/2009/3/layout/StepUpProcess"/>
    <dgm:cxn modelId="{000DE76E-8081-44D6-85D2-CEC2075ABEAC}" type="presParOf" srcId="{E9AB4464-B853-4228-8CA2-02AB9AEC575F}" destId="{CE9337BA-C8AF-4814-BC8F-F69253C33A02}" srcOrd="7" destOrd="0" presId="urn:microsoft.com/office/officeart/2009/3/layout/StepUpProcess"/>
    <dgm:cxn modelId="{762479B2-3AE0-4024-BF8B-BFD9AB497073}" type="presParOf" srcId="{CE9337BA-C8AF-4814-BC8F-F69253C33A02}" destId="{77002C99-10B8-489B-AEEF-6079E88346CB}" srcOrd="0" destOrd="0" presId="urn:microsoft.com/office/officeart/2009/3/layout/StepUpProcess"/>
    <dgm:cxn modelId="{17BFF4CA-0104-4078-A61E-AF38197A02AF}" type="presParOf" srcId="{E9AB4464-B853-4228-8CA2-02AB9AEC575F}" destId="{BFCEFEC7-345B-4471-8760-23B3F8E96BC0}" srcOrd="8" destOrd="0" presId="urn:microsoft.com/office/officeart/2009/3/layout/StepUpProcess"/>
    <dgm:cxn modelId="{B61DA03D-FC07-45AC-913D-D4A31C3BAECE}" type="presParOf" srcId="{BFCEFEC7-345B-4471-8760-23B3F8E96BC0}" destId="{DF4C3DEC-E16E-4685-A310-C394CC3DD94C}" srcOrd="0" destOrd="0" presId="urn:microsoft.com/office/officeart/2009/3/layout/StepUpProcess"/>
    <dgm:cxn modelId="{38F7B5AE-3908-41E9-B5B0-5E7CBA875F8D}" type="presParOf" srcId="{BFCEFEC7-345B-4471-8760-23B3F8E96BC0}" destId="{0F9F570F-352F-418C-A4D8-B04448F86B72}" srcOrd="1" destOrd="0" presId="urn:microsoft.com/office/officeart/2009/3/layout/StepUpProcess"/>
    <dgm:cxn modelId="{FB4A5F2E-B799-4DE6-934C-FB594A69E2C5}" type="presParOf" srcId="{BFCEFEC7-345B-4471-8760-23B3F8E96BC0}" destId="{19057FA2-A9D3-4BDC-9247-58F225C567D4}" srcOrd="2" destOrd="0" presId="urn:microsoft.com/office/officeart/2009/3/layout/StepUpProcess"/>
    <dgm:cxn modelId="{1C1D8533-8301-4D44-84FE-5822B83D33D5}" type="presParOf" srcId="{E9AB4464-B853-4228-8CA2-02AB9AEC575F}" destId="{DABDD7C8-8D8C-4F68-8494-05748CD88DD9}" srcOrd="9" destOrd="0" presId="urn:microsoft.com/office/officeart/2009/3/layout/StepUpProcess"/>
    <dgm:cxn modelId="{2FAFA071-AA41-4596-939B-BC3DECBA542F}" type="presParOf" srcId="{DABDD7C8-8D8C-4F68-8494-05748CD88DD9}" destId="{C0155750-DF03-460D-BF8B-E229121C1E4C}" srcOrd="0" destOrd="0" presId="urn:microsoft.com/office/officeart/2009/3/layout/StepUpProcess"/>
    <dgm:cxn modelId="{01FF89BB-8381-41D6-B698-8017D867563B}" type="presParOf" srcId="{E9AB4464-B853-4228-8CA2-02AB9AEC575F}" destId="{4D13170C-FDD9-4E39-9392-E567C286D815}" srcOrd="10" destOrd="0" presId="urn:microsoft.com/office/officeart/2009/3/layout/StepUpProcess"/>
    <dgm:cxn modelId="{E7433AFE-5A1A-4685-8674-F8521AEA0B8F}" type="presParOf" srcId="{4D13170C-FDD9-4E39-9392-E567C286D815}" destId="{D0CC8082-20E3-4213-9A4B-3D96E48ED2EE}" srcOrd="0" destOrd="0" presId="urn:microsoft.com/office/officeart/2009/3/layout/StepUpProcess"/>
    <dgm:cxn modelId="{EAAB1839-B633-4EB1-A2EB-A55D169860FC}" type="presParOf" srcId="{4D13170C-FDD9-4E39-9392-E567C286D815}" destId="{E17392FA-AC94-4F7F-868C-6C511CAB06D2}" srcOrd="1" destOrd="0" presId="urn:microsoft.com/office/officeart/2009/3/layout/StepUpProcess"/>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38DE644-CB3D-4C38-AE24-C1B378F866CF}" type="doc">
      <dgm:prSet loTypeId="urn:microsoft.com/office/officeart/2005/8/layout/process4" loCatId="process" qsTypeId="urn:microsoft.com/office/officeart/2005/8/quickstyle/simple1" qsCatId="simple" csTypeId="urn:microsoft.com/office/officeart/2005/8/colors/colorful5" csCatId="colorful" phldr="1"/>
      <dgm:spPr/>
      <dgm:t>
        <a:bodyPr/>
        <a:lstStyle/>
        <a:p>
          <a:endParaRPr lang="en-US"/>
        </a:p>
      </dgm:t>
    </dgm:pt>
    <dgm:pt modelId="{D2670C6D-88ED-4958-9A38-44463317B2A3}">
      <dgm:prSet custT="1"/>
      <dgm:spPr/>
      <dgm:t>
        <a:bodyPr/>
        <a:lstStyle/>
        <a:p>
          <a:pPr rtl="0"/>
          <a:r>
            <a:rPr lang="en-US" sz="2800" dirty="0" smtClean="0">
              <a:solidFill>
                <a:schemeClr val="tx1"/>
              </a:solidFill>
            </a:rPr>
            <a:t>Facilitate a disclosure from the survivor</a:t>
          </a:r>
          <a:endParaRPr lang="en-US" sz="2800" dirty="0">
            <a:solidFill>
              <a:schemeClr val="tx1"/>
            </a:solidFill>
          </a:endParaRPr>
        </a:p>
      </dgm:t>
    </dgm:pt>
    <dgm:pt modelId="{CBA5E2CA-68AF-45E7-AC4E-C158FFA7D611}" type="parTrans" cxnId="{246440B5-4752-4ACE-9964-BFF4FEF138E2}">
      <dgm:prSet/>
      <dgm:spPr/>
      <dgm:t>
        <a:bodyPr/>
        <a:lstStyle/>
        <a:p>
          <a:endParaRPr lang="en-US" sz="1200"/>
        </a:p>
      </dgm:t>
    </dgm:pt>
    <dgm:pt modelId="{1604F0D5-EBB5-42D0-8122-678E115002BE}" type="sibTrans" cxnId="{246440B5-4752-4ACE-9964-BFF4FEF138E2}">
      <dgm:prSet custT="1"/>
      <dgm:spPr/>
      <dgm:t>
        <a:bodyPr/>
        <a:lstStyle/>
        <a:p>
          <a:endParaRPr lang="en-US" sz="1800"/>
        </a:p>
      </dgm:t>
    </dgm:pt>
    <dgm:pt modelId="{76D28968-0BBC-4353-B3FB-153D30647274}">
      <dgm:prSet custT="1"/>
      <dgm:spPr/>
      <dgm:t>
        <a:bodyPr/>
        <a:lstStyle/>
        <a:p>
          <a:pPr rtl="0"/>
          <a:r>
            <a:rPr lang="en-US" sz="2800" dirty="0" smtClean="0">
              <a:solidFill>
                <a:schemeClr val="tx1"/>
              </a:solidFill>
            </a:rPr>
            <a:t>Assess the survivor’s potential needs</a:t>
          </a:r>
          <a:endParaRPr lang="en-US" sz="2800" dirty="0">
            <a:solidFill>
              <a:schemeClr val="tx1"/>
            </a:solidFill>
          </a:endParaRPr>
        </a:p>
      </dgm:t>
    </dgm:pt>
    <dgm:pt modelId="{05340D6E-72DD-4DE7-8E13-E1F07610F084}" type="parTrans" cxnId="{7B228386-C912-47DC-86D3-C99671E9F4E0}">
      <dgm:prSet/>
      <dgm:spPr/>
      <dgm:t>
        <a:bodyPr/>
        <a:lstStyle/>
        <a:p>
          <a:endParaRPr lang="en-US" sz="1200"/>
        </a:p>
      </dgm:t>
    </dgm:pt>
    <dgm:pt modelId="{40A7F263-CD23-46AC-8498-B2D73736C82D}" type="sibTrans" cxnId="{7B228386-C912-47DC-86D3-C99671E9F4E0}">
      <dgm:prSet/>
      <dgm:spPr/>
      <dgm:t>
        <a:bodyPr/>
        <a:lstStyle/>
        <a:p>
          <a:endParaRPr lang="en-US" sz="1200"/>
        </a:p>
      </dgm:t>
    </dgm:pt>
    <dgm:pt modelId="{4A61747D-706A-4F34-9A16-7AE479AF1F96}">
      <dgm:prSet custT="1"/>
      <dgm:spPr/>
      <dgm:t>
        <a:bodyPr/>
        <a:lstStyle/>
        <a:p>
          <a:pPr rtl="0"/>
          <a:r>
            <a:rPr lang="en-US" sz="1800" dirty="0" smtClean="0">
              <a:solidFill>
                <a:schemeClr val="tx1"/>
              </a:solidFill>
            </a:rPr>
            <a:t>Gather background information </a:t>
          </a:r>
          <a:endParaRPr lang="en-US" sz="1800" dirty="0">
            <a:solidFill>
              <a:schemeClr val="tx1"/>
            </a:solidFill>
          </a:endParaRPr>
        </a:p>
      </dgm:t>
    </dgm:pt>
    <dgm:pt modelId="{87F3C946-934D-4E3A-82C5-AE0D2A1040E2}" type="parTrans" cxnId="{9BC81C6C-DCE9-4DC4-AC18-4C746B4215D4}">
      <dgm:prSet/>
      <dgm:spPr/>
      <dgm:t>
        <a:bodyPr/>
        <a:lstStyle/>
        <a:p>
          <a:endParaRPr lang="en-US"/>
        </a:p>
      </dgm:t>
    </dgm:pt>
    <dgm:pt modelId="{116C3E91-7590-455C-9BBD-928EF6DB0F16}" type="sibTrans" cxnId="{9BC81C6C-DCE9-4DC4-AC18-4C746B4215D4}">
      <dgm:prSet custT="1"/>
      <dgm:spPr/>
      <dgm:t>
        <a:bodyPr/>
        <a:lstStyle/>
        <a:p>
          <a:endParaRPr lang="en-US" sz="2800"/>
        </a:p>
      </dgm:t>
    </dgm:pt>
    <dgm:pt modelId="{62710104-7BDA-4570-901D-3FB1FE2D280F}">
      <dgm:prSet custT="1"/>
      <dgm:spPr/>
      <dgm:t>
        <a:bodyPr/>
        <a:lstStyle/>
        <a:p>
          <a:pPr rtl="0"/>
          <a:r>
            <a:rPr lang="en-US" sz="2000" dirty="0" smtClean="0">
              <a:solidFill>
                <a:schemeClr val="tx1"/>
              </a:solidFill>
            </a:rPr>
            <a:t>Understand what happened</a:t>
          </a:r>
          <a:endParaRPr lang="en-US" sz="2000" dirty="0">
            <a:solidFill>
              <a:schemeClr val="tx1"/>
            </a:solidFill>
          </a:endParaRPr>
        </a:p>
      </dgm:t>
    </dgm:pt>
    <dgm:pt modelId="{4AD943B6-2577-4F56-9772-62562AAC70F1}" type="parTrans" cxnId="{011158CC-252C-433F-BDE4-FC509B8CE8F9}">
      <dgm:prSet/>
      <dgm:spPr/>
      <dgm:t>
        <a:bodyPr/>
        <a:lstStyle/>
        <a:p>
          <a:endParaRPr lang="en-US"/>
        </a:p>
      </dgm:t>
    </dgm:pt>
    <dgm:pt modelId="{4899B8AC-F2A7-435D-A515-1544C21B6AF1}" type="sibTrans" cxnId="{011158CC-252C-433F-BDE4-FC509B8CE8F9}">
      <dgm:prSet/>
      <dgm:spPr/>
      <dgm:t>
        <a:bodyPr/>
        <a:lstStyle/>
        <a:p>
          <a:endParaRPr lang="en-US"/>
        </a:p>
      </dgm:t>
    </dgm:pt>
    <dgm:pt modelId="{4E24C503-208A-4D9A-93BD-3E5C743E5260}">
      <dgm:prSet custT="1"/>
      <dgm:spPr/>
      <dgm:t>
        <a:bodyPr/>
        <a:lstStyle/>
        <a:p>
          <a:pPr rtl="0"/>
          <a:r>
            <a:rPr lang="en-US" sz="2000" dirty="0" smtClean="0">
              <a:solidFill>
                <a:schemeClr val="tx1"/>
              </a:solidFill>
            </a:rPr>
            <a:t>Safety</a:t>
          </a:r>
          <a:endParaRPr lang="en-US" sz="2000" dirty="0">
            <a:solidFill>
              <a:schemeClr val="tx1"/>
            </a:solidFill>
          </a:endParaRPr>
        </a:p>
      </dgm:t>
    </dgm:pt>
    <dgm:pt modelId="{4C28CEFE-DC0E-40CF-8584-BE1470C7244F}" type="parTrans" cxnId="{5A754DD3-BB9A-4DBC-B141-66F58DC184B5}">
      <dgm:prSet/>
      <dgm:spPr/>
      <dgm:t>
        <a:bodyPr/>
        <a:lstStyle/>
        <a:p>
          <a:endParaRPr lang="en-US"/>
        </a:p>
      </dgm:t>
    </dgm:pt>
    <dgm:pt modelId="{DF6CDE0F-BACB-4FC1-B9C2-6C7910AA6095}" type="sibTrans" cxnId="{5A754DD3-BB9A-4DBC-B141-66F58DC184B5}">
      <dgm:prSet/>
      <dgm:spPr/>
      <dgm:t>
        <a:bodyPr/>
        <a:lstStyle/>
        <a:p>
          <a:endParaRPr lang="en-US"/>
        </a:p>
      </dgm:t>
    </dgm:pt>
    <dgm:pt modelId="{E821FDEE-5B93-42CB-A3EF-AEE025901673}">
      <dgm:prSet custT="1"/>
      <dgm:spPr/>
      <dgm:t>
        <a:bodyPr/>
        <a:lstStyle/>
        <a:p>
          <a:pPr rtl="0"/>
          <a:r>
            <a:rPr lang="en-US" sz="2000" dirty="0" smtClean="0">
              <a:solidFill>
                <a:schemeClr val="tx1"/>
              </a:solidFill>
            </a:rPr>
            <a:t>Health</a:t>
          </a:r>
          <a:endParaRPr lang="en-US" sz="2000" dirty="0">
            <a:solidFill>
              <a:schemeClr val="tx1"/>
            </a:solidFill>
          </a:endParaRPr>
        </a:p>
      </dgm:t>
    </dgm:pt>
    <dgm:pt modelId="{61E268F1-C3D9-4E1A-B0FE-B53572B7FC7C}" type="parTrans" cxnId="{C4086AEC-948A-4A50-AE84-21A23A7C1A77}">
      <dgm:prSet/>
      <dgm:spPr/>
      <dgm:t>
        <a:bodyPr/>
        <a:lstStyle/>
        <a:p>
          <a:endParaRPr lang="en-US"/>
        </a:p>
      </dgm:t>
    </dgm:pt>
    <dgm:pt modelId="{4AF4C800-363B-4CF1-894B-CFBDCAC702E9}" type="sibTrans" cxnId="{C4086AEC-948A-4A50-AE84-21A23A7C1A77}">
      <dgm:prSet/>
      <dgm:spPr/>
      <dgm:t>
        <a:bodyPr/>
        <a:lstStyle/>
        <a:p>
          <a:endParaRPr lang="en-US"/>
        </a:p>
      </dgm:t>
    </dgm:pt>
    <dgm:pt modelId="{4439F01E-D061-4CA2-968D-BDD3F42FABA1}">
      <dgm:prSet custT="1"/>
      <dgm:spPr/>
      <dgm:t>
        <a:bodyPr/>
        <a:lstStyle/>
        <a:p>
          <a:pPr rtl="0"/>
          <a:r>
            <a:rPr lang="en-US" sz="2000" dirty="0" smtClean="0">
              <a:solidFill>
                <a:schemeClr val="tx1"/>
              </a:solidFill>
            </a:rPr>
            <a:t>Psychosocial</a:t>
          </a:r>
          <a:endParaRPr lang="en-US" sz="2000" dirty="0">
            <a:solidFill>
              <a:schemeClr val="tx1"/>
            </a:solidFill>
          </a:endParaRPr>
        </a:p>
      </dgm:t>
    </dgm:pt>
    <dgm:pt modelId="{DF44EBB4-F836-4DC5-83F4-9736AFEB63EA}" type="parTrans" cxnId="{6595450E-7A68-4280-9953-3591C59F2111}">
      <dgm:prSet/>
      <dgm:spPr/>
      <dgm:t>
        <a:bodyPr/>
        <a:lstStyle/>
        <a:p>
          <a:endParaRPr lang="en-US"/>
        </a:p>
      </dgm:t>
    </dgm:pt>
    <dgm:pt modelId="{81CB7CBD-2AE0-4BA2-97B9-C05642082668}" type="sibTrans" cxnId="{6595450E-7A68-4280-9953-3591C59F2111}">
      <dgm:prSet/>
      <dgm:spPr/>
      <dgm:t>
        <a:bodyPr/>
        <a:lstStyle/>
        <a:p>
          <a:endParaRPr lang="en-US"/>
        </a:p>
      </dgm:t>
    </dgm:pt>
    <dgm:pt modelId="{93DF1B77-874C-4887-B458-AE46ACA05198}">
      <dgm:prSet custT="1"/>
      <dgm:spPr/>
      <dgm:t>
        <a:bodyPr/>
        <a:lstStyle/>
        <a:p>
          <a:pPr rtl="0"/>
          <a:r>
            <a:rPr lang="en-US" sz="2000" dirty="0" smtClean="0">
              <a:solidFill>
                <a:schemeClr val="tx1"/>
              </a:solidFill>
            </a:rPr>
            <a:t>Legal </a:t>
          </a:r>
          <a:endParaRPr lang="en-US" sz="2000" dirty="0">
            <a:solidFill>
              <a:schemeClr val="tx1"/>
            </a:solidFill>
          </a:endParaRPr>
        </a:p>
      </dgm:t>
    </dgm:pt>
    <dgm:pt modelId="{8C141304-BA64-4C0E-8B33-BD6848B78C33}" type="parTrans" cxnId="{44C9C24D-CFDA-41A4-AFF3-AF52EA3DCE4D}">
      <dgm:prSet/>
      <dgm:spPr/>
      <dgm:t>
        <a:bodyPr/>
        <a:lstStyle/>
        <a:p>
          <a:endParaRPr lang="en-US"/>
        </a:p>
      </dgm:t>
    </dgm:pt>
    <dgm:pt modelId="{11EB9E96-DFAE-4021-99F6-9C47014DAC4E}" type="sibTrans" cxnId="{44C9C24D-CFDA-41A4-AFF3-AF52EA3DCE4D}">
      <dgm:prSet/>
      <dgm:spPr/>
      <dgm:t>
        <a:bodyPr/>
        <a:lstStyle/>
        <a:p>
          <a:endParaRPr lang="en-US"/>
        </a:p>
      </dgm:t>
    </dgm:pt>
    <dgm:pt modelId="{8573B4EA-644C-4372-9E83-317F1ACF1352}">
      <dgm:prSet custT="1"/>
      <dgm:spPr/>
      <dgm:t>
        <a:bodyPr/>
        <a:lstStyle/>
        <a:p>
          <a:pPr rtl="0"/>
          <a:r>
            <a:rPr lang="en-US" sz="1800" dirty="0" smtClean="0">
              <a:solidFill>
                <a:schemeClr val="tx1"/>
              </a:solidFill>
            </a:rPr>
            <a:t>Respond to the disclosure</a:t>
          </a:r>
          <a:endParaRPr lang="en-US" sz="1800" dirty="0">
            <a:solidFill>
              <a:schemeClr val="tx1"/>
            </a:solidFill>
          </a:endParaRPr>
        </a:p>
      </dgm:t>
    </dgm:pt>
    <dgm:pt modelId="{F79FD3A7-3EEC-4634-8959-8CBFCDE5571F}" type="parTrans" cxnId="{0426E1FC-929A-44EB-A065-E5D676EBBA61}">
      <dgm:prSet/>
      <dgm:spPr/>
      <dgm:t>
        <a:bodyPr/>
        <a:lstStyle/>
        <a:p>
          <a:endParaRPr lang="en-US"/>
        </a:p>
      </dgm:t>
    </dgm:pt>
    <dgm:pt modelId="{D32DEEDE-DB6F-4F69-931A-8625DAF46EA7}" type="sibTrans" cxnId="{0426E1FC-929A-44EB-A065-E5D676EBBA61}">
      <dgm:prSet/>
      <dgm:spPr/>
      <dgm:t>
        <a:bodyPr/>
        <a:lstStyle/>
        <a:p>
          <a:endParaRPr lang="en-US"/>
        </a:p>
      </dgm:t>
    </dgm:pt>
    <dgm:pt modelId="{F0015345-6C78-443C-82EC-7FB402792B78}" type="pres">
      <dgm:prSet presAssocID="{F38DE644-CB3D-4C38-AE24-C1B378F866CF}" presName="Name0" presStyleCnt="0">
        <dgm:presLayoutVars>
          <dgm:dir/>
          <dgm:animLvl val="lvl"/>
          <dgm:resizeHandles val="exact"/>
        </dgm:presLayoutVars>
      </dgm:prSet>
      <dgm:spPr/>
      <dgm:t>
        <a:bodyPr/>
        <a:lstStyle/>
        <a:p>
          <a:endParaRPr lang="en-US"/>
        </a:p>
      </dgm:t>
    </dgm:pt>
    <dgm:pt modelId="{FD661351-6437-4872-BF7F-ED5B4DC780F8}" type="pres">
      <dgm:prSet presAssocID="{76D28968-0BBC-4353-B3FB-153D30647274}" presName="boxAndChildren" presStyleCnt="0"/>
      <dgm:spPr/>
    </dgm:pt>
    <dgm:pt modelId="{ACE5C01F-D459-4046-A4AA-DCE0186AAB97}" type="pres">
      <dgm:prSet presAssocID="{76D28968-0BBC-4353-B3FB-153D30647274}" presName="parentTextBox" presStyleLbl="node1" presStyleIdx="0" presStyleCnt="2"/>
      <dgm:spPr/>
      <dgm:t>
        <a:bodyPr/>
        <a:lstStyle/>
        <a:p>
          <a:endParaRPr lang="en-US"/>
        </a:p>
      </dgm:t>
    </dgm:pt>
    <dgm:pt modelId="{5D3205C0-5A60-46D4-A3A4-212E8C30D224}" type="pres">
      <dgm:prSet presAssocID="{76D28968-0BBC-4353-B3FB-153D30647274}" presName="entireBox" presStyleLbl="node1" presStyleIdx="0" presStyleCnt="2"/>
      <dgm:spPr/>
      <dgm:t>
        <a:bodyPr/>
        <a:lstStyle/>
        <a:p>
          <a:endParaRPr lang="en-US"/>
        </a:p>
      </dgm:t>
    </dgm:pt>
    <dgm:pt modelId="{1121EF91-08E2-43CC-9CB6-3A832914138E}" type="pres">
      <dgm:prSet presAssocID="{76D28968-0BBC-4353-B3FB-153D30647274}" presName="descendantBox" presStyleCnt="0"/>
      <dgm:spPr/>
    </dgm:pt>
    <dgm:pt modelId="{8D398B19-655E-487B-83A1-83488E2C03FF}" type="pres">
      <dgm:prSet presAssocID="{4E24C503-208A-4D9A-93BD-3E5C743E5260}" presName="childTextBox" presStyleLbl="fgAccFollowNode1" presStyleIdx="0" presStyleCnt="7">
        <dgm:presLayoutVars>
          <dgm:bulletEnabled val="1"/>
        </dgm:presLayoutVars>
      </dgm:prSet>
      <dgm:spPr/>
      <dgm:t>
        <a:bodyPr/>
        <a:lstStyle/>
        <a:p>
          <a:endParaRPr lang="en-US"/>
        </a:p>
      </dgm:t>
    </dgm:pt>
    <dgm:pt modelId="{DE1BF84A-BC9C-4E0B-9748-F10D251A918D}" type="pres">
      <dgm:prSet presAssocID="{E821FDEE-5B93-42CB-A3EF-AEE025901673}" presName="childTextBox" presStyleLbl="fgAccFollowNode1" presStyleIdx="1" presStyleCnt="7">
        <dgm:presLayoutVars>
          <dgm:bulletEnabled val="1"/>
        </dgm:presLayoutVars>
      </dgm:prSet>
      <dgm:spPr/>
      <dgm:t>
        <a:bodyPr/>
        <a:lstStyle/>
        <a:p>
          <a:endParaRPr lang="en-US"/>
        </a:p>
      </dgm:t>
    </dgm:pt>
    <dgm:pt modelId="{2EA6867D-386B-4ACC-8021-6580BAE3270F}" type="pres">
      <dgm:prSet presAssocID="{4439F01E-D061-4CA2-968D-BDD3F42FABA1}" presName="childTextBox" presStyleLbl="fgAccFollowNode1" presStyleIdx="2" presStyleCnt="7">
        <dgm:presLayoutVars>
          <dgm:bulletEnabled val="1"/>
        </dgm:presLayoutVars>
      </dgm:prSet>
      <dgm:spPr/>
      <dgm:t>
        <a:bodyPr/>
        <a:lstStyle/>
        <a:p>
          <a:endParaRPr lang="en-US"/>
        </a:p>
      </dgm:t>
    </dgm:pt>
    <dgm:pt modelId="{36359D99-492E-4F75-90C9-095BA20F8056}" type="pres">
      <dgm:prSet presAssocID="{93DF1B77-874C-4887-B458-AE46ACA05198}" presName="childTextBox" presStyleLbl="fgAccFollowNode1" presStyleIdx="3" presStyleCnt="7">
        <dgm:presLayoutVars>
          <dgm:bulletEnabled val="1"/>
        </dgm:presLayoutVars>
      </dgm:prSet>
      <dgm:spPr/>
      <dgm:t>
        <a:bodyPr/>
        <a:lstStyle/>
        <a:p>
          <a:endParaRPr lang="en-US"/>
        </a:p>
      </dgm:t>
    </dgm:pt>
    <dgm:pt modelId="{4B778D0F-F7C2-4792-A797-E88D80B6C651}" type="pres">
      <dgm:prSet presAssocID="{1604F0D5-EBB5-42D0-8122-678E115002BE}" presName="sp" presStyleCnt="0"/>
      <dgm:spPr/>
    </dgm:pt>
    <dgm:pt modelId="{75FAA1ED-A1B2-4665-9024-C1C8377E2161}" type="pres">
      <dgm:prSet presAssocID="{D2670C6D-88ED-4958-9A38-44463317B2A3}" presName="arrowAndChildren" presStyleCnt="0"/>
      <dgm:spPr/>
    </dgm:pt>
    <dgm:pt modelId="{0FD1743C-4FD4-411C-98CD-236769C993F0}" type="pres">
      <dgm:prSet presAssocID="{D2670C6D-88ED-4958-9A38-44463317B2A3}" presName="parentTextArrow" presStyleLbl="node1" presStyleIdx="0" presStyleCnt="2"/>
      <dgm:spPr/>
      <dgm:t>
        <a:bodyPr/>
        <a:lstStyle/>
        <a:p>
          <a:endParaRPr lang="en-US"/>
        </a:p>
      </dgm:t>
    </dgm:pt>
    <dgm:pt modelId="{38A46981-7BDB-4F3D-87C7-A1EB2368F93D}" type="pres">
      <dgm:prSet presAssocID="{D2670C6D-88ED-4958-9A38-44463317B2A3}" presName="arrow" presStyleLbl="node1" presStyleIdx="1" presStyleCnt="2"/>
      <dgm:spPr/>
      <dgm:t>
        <a:bodyPr/>
        <a:lstStyle/>
        <a:p>
          <a:endParaRPr lang="en-US"/>
        </a:p>
      </dgm:t>
    </dgm:pt>
    <dgm:pt modelId="{613EAE10-8D82-4A2E-8269-08D52D677846}" type="pres">
      <dgm:prSet presAssocID="{D2670C6D-88ED-4958-9A38-44463317B2A3}" presName="descendantArrow" presStyleCnt="0"/>
      <dgm:spPr/>
    </dgm:pt>
    <dgm:pt modelId="{3CFABE2B-F1FD-4149-9350-CCDC292D858D}" type="pres">
      <dgm:prSet presAssocID="{4A61747D-706A-4F34-9A16-7AE479AF1F96}" presName="childTextArrow" presStyleLbl="fgAccFollowNode1" presStyleIdx="4" presStyleCnt="7" custScaleX="34429" custLinFactNeighborX="-20436" custLinFactNeighborY="0">
        <dgm:presLayoutVars>
          <dgm:bulletEnabled val="1"/>
        </dgm:presLayoutVars>
      </dgm:prSet>
      <dgm:spPr/>
      <dgm:t>
        <a:bodyPr/>
        <a:lstStyle/>
        <a:p>
          <a:endParaRPr lang="en-US"/>
        </a:p>
      </dgm:t>
    </dgm:pt>
    <dgm:pt modelId="{B24E11AB-D9F7-4F59-BC9D-5BE945CAD272}" type="pres">
      <dgm:prSet presAssocID="{62710104-7BDA-4570-901D-3FB1FE2D280F}" presName="childTextArrow" presStyleLbl="fgAccFollowNode1" presStyleIdx="5" presStyleCnt="7" custScaleX="36862" custLinFactNeighborX="163" custLinFactNeighborY="1">
        <dgm:presLayoutVars>
          <dgm:bulletEnabled val="1"/>
        </dgm:presLayoutVars>
      </dgm:prSet>
      <dgm:spPr/>
      <dgm:t>
        <a:bodyPr/>
        <a:lstStyle/>
        <a:p>
          <a:endParaRPr lang="en-US"/>
        </a:p>
      </dgm:t>
    </dgm:pt>
    <dgm:pt modelId="{060D2EFA-30D2-43CE-A14B-47F7CAF885F4}" type="pres">
      <dgm:prSet presAssocID="{8573B4EA-644C-4372-9E83-317F1ACF1352}" presName="childTextArrow" presStyleLbl="fgAccFollowNode1" presStyleIdx="6" presStyleCnt="7" custScaleX="28992" custLinFactNeighborX="-376" custLinFactNeighborY="1">
        <dgm:presLayoutVars>
          <dgm:bulletEnabled val="1"/>
        </dgm:presLayoutVars>
      </dgm:prSet>
      <dgm:spPr/>
      <dgm:t>
        <a:bodyPr/>
        <a:lstStyle/>
        <a:p>
          <a:endParaRPr lang="en-US"/>
        </a:p>
      </dgm:t>
    </dgm:pt>
  </dgm:ptLst>
  <dgm:cxnLst>
    <dgm:cxn modelId="{6595450E-7A68-4280-9953-3591C59F2111}" srcId="{76D28968-0BBC-4353-B3FB-153D30647274}" destId="{4439F01E-D061-4CA2-968D-BDD3F42FABA1}" srcOrd="2" destOrd="0" parTransId="{DF44EBB4-F836-4DC5-83F4-9736AFEB63EA}" sibTransId="{81CB7CBD-2AE0-4BA2-97B9-C05642082668}"/>
    <dgm:cxn modelId="{34E20BC9-2F73-4060-904C-DEA2286B6AC5}" type="presOf" srcId="{8573B4EA-644C-4372-9E83-317F1ACF1352}" destId="{060D2EFA-30D2-43CE-A14B-47F7CAF885F4}" srcOrd="0" destOrd="0" presId="urn:microsoft.com/office/officeart/2005/8/layout/process4"/>
    <dgm:cxn modelId="{7B228386-C912-47DC-86D3-C99671E9F4E0}" srcId="{F38DE644-CB3D-4C38-AE24-C1B378F866CF}" destId="{76D28968-0BBC-4353-B3FB-153D30647274}" srcOrd="1" destOrd="0" parTransId="{05340D6E-72DD-4DE7-8E13-E1F07610F084}" sibTransId="{40A7F263-CD23-46AC-8498-B2D73736C82D}"/>
    <dgm:cxn modelId="{0426E1FC-929A-44EB-A065-E5D676EBBA61}" srcId="{D2670C6D-88ED-4958-9A38-44463317B2A3}" destId="{8573B4EA-644C-4372-9E83-317F1ACF1352}" srcOrd="2" destOrd="0" parTransId="{F79FD3A7-3EEC-4634-8959-8CBFCDE5571F}" sibTransId="{D32DEEDE-DB6F-4F69-931A-8625DAF46EA7}"/>
    <dgm:cxn modelId="{011158CC-252C-433F-BDE4-FC509B8CE8F9}" srcId="{D2670C6D-88ED-4958-9A38-44463317B2A3}" destId="{62710104-7BDA-4570-901D-3FB1FE2D280F}" srcOrd="1" destOrd="0" parTransId="{4AD943B6-2577-4F56-9772-62562AAC70F1}" sibTransId="{4899B8AC-F2A7-435D-A515-1544C21B6AF1}"/>
    <dgm:cxn modelId="{5A754DD3-BB9A-4DBC-B141-66F58DC184B5}" srcId="{76D28968-0BBC-4353-B3FB-153D30647274}" destId="{4E24C503-208A-4D9A-93BD-3E5C743E5260}" srcOrd="0" destOrd="0" parTransId="{4C28CEFE-DC0E-40CF-8584-BE1470C7244F}" sibTransId="{DF6CDE0F-BACB-4FC1-B9C2-6C7910AA6095}"/>
    <dgm:cxn modelId="{8CD49685-3CEF-49F4-9D2F-43D9B3A1DBC0}" type="presOf" srcId="{D2670C6D-88ED-4958-9A38-44463317B2A3}" destId="{38A46981-7BDB-4F3D-87C7-A1EB2368F93D}" srcOrd="1" destOrd="0" presId="urn:microsoft.com/office/officeart/2005/8/layout/process4"/>
    <dgm:cxn modelId="{683EE78C-4593-4D1D-A441-9A703858687A}" type="presOf" srcId="{93DF1B77-874C-4887-B458-AE46ACA05198}" destId="{36359D99-492E-4F75-90C9-095BA20F8056}" srcOrd="0" destOrd="0" presId="urn:microsoft.com/office/officeart/2005/8/layout/process4"/>
    <dgm:cxn modelId="{C4086AEC-948A-4A50-AE84-21A23A7C1A77}" srcId="{76D28968-0BBC-4353-B3FB-153D30647274}" destId="{E821FDEE-5B93-42CB-A3EF-AEE025901673}" srcOrd="1" destOrd="0" parTransId="{61E268F1-C3D9-4E1A-B0FE-B53572B7FC7C}" sibTransId="{4AF4C800-363B-4CF1-894B-CFBDCAC702E9}"/>
    <dgm:cxn modelId="{7C064CA7-0F4C-4962-825F-B530478D8DE5}" type="presOf" srcId="{4439F01E-D061-4CA2-968D-BDD3F42FABA1}" destId="{2EA6867D-386B-4ACC-8021-6580BAE3270F}" srcOrd="0" destOrd="0" presId="urn:microsoft.com/office/officeart/2005/8/layout/process4"/>
    <dgm:cxn modelId="{2215784E-7163-41C2-BD50-D231673EBD72}" type="presOf" srcId="{E821FDEE-5B93-42CB-A3EF-AEE025901673}" destId="{DE1BF84A-BC9C-4E0B-9748-F10D251A918D}" srcOrd="0" destOrd="0" presId="urn:microsoft.com/office/officeart/2005/8/layout/process4"/>
    <dgm:cxn modelId="{8AE2A842-C506-4737-9E1F-91B8343A69D4}" type="presOf" srcId="{76D28968-0BBC-4353-B3FB-153D30647274}" destId="{ACE5C01F-D459-4046-A4AA-DCE0186AAB97}" srcOrd="0" destOrd="0" presId="urn:microsoft.com/office/officeart/2005/8/layout/process4"/>
    <dgm:cxn modelId="{B23A2198-AEF5-4781-8BE5-DA9001A77994}" type="presOf" srcId="{4A61747D-706A-4F34-9A16-7AE479AF1F96}" destId="{3CFABE2B-F1FD-4149-9350-CCDC292D858D}" srcOrd="0" destOrd="0" presId="urn:microsoft.com/office/officeart/2005/8/layout/process4"/>
    <dgm:cxn modelId="{ACB12404-89D7-45E0-9B56-5ABC0AEF75D9}" type="presOf" srcId="{4E24C503-208A-4D9A-93BD-3E5C743E5260}" destId="{8D398B19-655E-487B-83A1-83488E2C03FF}" srcOrd="0" destOrd="0" presId="urn:microsoft.com/office/officeart/2005/8/layout/process4"/>
    <dgm:cxn modelId="{9BC81C6C-DCE9-4DC4-AC18-4C746B4215D4}" srcId="{D2670C6D-88ED-4958-9A38-44463317B2A3}" destId="{4A61747D-706A-4F34-9A16-7AE479AF1F96}" srcOrd="0" destOrd="0" parTransId="{87F3C946-934D-4E3A-82C5-AE0D2A1040E2}" sibTransId="{116C3E91-7590-455C-9BBD-928EF6DB0F16}"/>
    <dgm:cxn modelId="{FA436EF5-20AC-4A52-AC87-AB7F4B4034A9}" type="presOf" srcId="{F38DE644-CB3D-4C38-AE24-C1B378F866CF}" destId="{F0015345-6C78-443C-82EC-7FB402792B78}" srcOrd="0" destOrd="0" presId="urn:microsoft.com/office/officeart/2005/8/layout/process4"/>
    <dgm:cxn modelId="{06FF20C3-4FFE-4421-9123-625F8FAFDB55}" type="presOf" srcId="{62710104-7BDA-4570-901D-3FB1FE2D280F}" destId="{B24E11AB-D9F7-4F59-BC9D-5BE945CAD272}" srcOrd="0" destOrd="0" presId="urn:microsoft.com/office/officeart/2005/8/layout/process4"/>
    <dgm:cxn modelId="{CEC3524D-9A12-43F3-880A-D8F888BA135A}" type="presOf" srcId="{76D28968-0BBC-4353-B3FB-153D30647274}" destId="{5D3205C0-5A60-46D4-A3A4-212E8C30D224}" srcOrd="1" destOrd="0" presId="urn:microsoft.com/office/officeart/2005/8/layout/process4"/>
    <dgm:cxn modelId="{AEE74387-2324-4BC3-8D51-9D934DC5010E}" type="presOf" srcId="{D2670C6D-88ED-4958-9A38-44463317B2A3}" destId="{0FD1743C-4FD4-411C-98CD-236769C993F0}" srcOrd="0" destOrd="0" presId="urn:microsoft.com/office/officeart/2005/8/layout/process4"/>
    <dgm:cxn modelId="{44C9C24D-CFDA-41A4-AFF3-AF52EA3DCE4D}" srcId="{76D28968-0BBC-4353-B3FB-153D30647274}" destId="{93DF1B77-874C-4887-B458-AE46ACA05198}" srcOrd="3" destOrd="0" parTransId="{8C141304-BA64-4C0E-8B33-BD6848B78C33}" sibTransId="{11EB9E96-DFAE-4021-99F6-9C47014DAC4E}"/>
    <dgm:cxn modelId="{246440B5-4752-4ACE-9964-BFF4FEF138E2}" srcId="{F38DE644-CB3D-4C38-AE24-C1B378F866CF}" destId="{D2670C6D-88ED-4958-9A38-44463317B2A3}" srcOrd="0" destOrd="0" parTransId="{CBA5E2CA-68AF-45E7-AC4E-C158FFA7D611}" sibTransId="{1604F0D5-EBB5-42D0-8122-678E115002BE}"/>
    <dgm:cxn modelId="{AEDBE4A2-F78D-4702-B4E0-5C2E376F5498}" type="presParOf" srcId="{F0015345-6C78-443C-82EC-7FB402792B78}" destId="{FD661351-6437-4872-BF7F-ED5B4DC780F8}" srcOrd="0" destOrd="0" presId="urn:microsoft.com/office/officeart/2005/8/layout/process4"/>
    <dgm:cxn modelId="{900F37C7-1A07-4B77-A5E5-3B0683A1BE59}" type="presParOf" srcId="{FD661351-6437-4872-BF7F-ED5B4DC780F8}" destId="{ACE5C01F-D459-4046-A4AA-DCE0186AAB97}" srcOrd="0" destOrd="0" presId="urn:microsoft.com/office/officeart/2005/8/layout/process4"/>
    <dgm:cxn modelId="{E9846BEB-5F38-48C4-A24C-FEE11472C092}" type="presParOf" srcId="{FD661351-6437-4872-BF7F-ED5B4DC780F8}" destId="{5D3205C0-5A60-46D4-A3A4-212E8C30D224}" srcOrd="1" destOrd="0" presId="urn:microsoft.com/office/officeart/2005/8/layout/process4"/>
    <dgm:cxn modelId="{2541D939-088B-474A-B7B2-E35C30B4019B}" type="presParOf" srcId="{FD661351-6437-4872-BF7F-ED5B4DC780F8}" destId="{1121EF91-08E2-43CC-9CB6-3A832914138E}" srcOrd="2" destOrd="0" presId="urn:microsoft.com/office/officeart/2005/8/layout/process4"/>
    <dgm:cxn modelId="{9F6BDE04-5F32-4B3D-8C15-16A6DA428DC0}" type="presParOf" srcId="{1121EF91-08E2-43CC-9CB6-3A832914138E}" destId="{8D398B19-655E-487B-83A1-83488E2C03FF}" srcOrd="0" destOrd="0" presId="urn:microsoft.com/office/officeart/2005/8/layout/process4"/>
    <dgm:cxn modelId="{EA7F54B0-D40C-417D-9D7B-64C08FC7F581}" type="presParOf" srcId="{1121EF91-08E2-43CC-9CB6-3A832914138E}" destId="{DE1BF84A-BC9C-4E0B-9748-F10D251A918D}" srcOrd="1" destOrd="0" presId="urn:microsoft.com/office/officeart/2005/8/layout/process4"/>
    <dgm:cxn modelId="{584607CC-FFFF-4524-836D-84030E460B39}" type="presParOf" srcId="{1121EF91-08E2-43CC-9CB6-3A832914138E}" destId="{2EA6867D-386B-4ACC-8021-6580BAE3270F}" srcOrd="2" destOrd="0" presId="urn:microsoft.com/office/officeart/2005/8/layout/process4"/>
    <dgm:cxn modelId="{196A0BDE-9E27-45FB-8F6B-2A625F6352E5}" type="presParOf" srcId="{1121EF91-08E2-43CC-9CB6-3A832914138E}" destId="{36359D99-492E-4F75-90C9-095BA20F8056}" srcOrd="3" destOrd="0" presId="urn:microsoft.com/office/officeart/2005/8/layout/process4"/>
    <dgm:cxn modelId="{C2F7E19E-C99D-4C1C-9915-223A392CA627}" type="presParOf" srcId="{F0015345-6C78-443C-82EC-7FB402792B78}" destId="{4B778D0F-F7C2-4792-A797-E88D80B6C651}" srcOrd="1" destOrd="0" presId="urn:microsoft.com/office/officeart/2005/8/layout/process4"/>
    <dgm:cxn modelId="{6B05963C-E57D-441C-BB68-08BBD3C104BA}" type="presParOf" srcId="{F0015345-6C78-443C-82EC-7FB402792B78}" destId="{75FAA1ED-A1B2-4665-9024-C1C8377E2161}" srcOrd="2" destOrd="0" presId="urn:microsoft.com/office/officeart/2005/8/layout/process4"/>
    <dgm:cxn modelId="{29B3AA83-FA40-43CC-BC85-B03AD4E18B48}" type="presParOf" srcId="{75FAA1ED-A1B2-4665-9024-C1C8377E2161}" destId="{0FD1743C-4FD4-411C-98CD-236769C993F0}" srcOrd="0" destOrd="0" presId="urn:microsoft.com/office/officeart/2005/8/layout/process4"/>
    <dgm:cxn modelId="{EBA572FF-7C0B-458C-9924-7736C99A5893}" type="presParOf" srcId="{75FAA1ED-A1B2-4665-9024-C1C8377E2161}" destId="{38A46981-7BDB-4F3D-87C7-A1EB2368F93D}" srcOrd="1" destOrd="0" presId="urn:microsoft.com/office/officeart/2005/8/layout/process4"/>
    <dgm:cxn modelId="{0D4CE79A-6A33-4EF0-BAAE-265C79CD7449}" type="presParOf" srcId="{75FAA1ED-A1B2-4665-9024-C1C8377E2161}" destId="{613EAE10-8D82-4A2E-8269-08D52D677846}" srcOrd="2" destOrd="0" presId="urn:microsoft.com/office/officeart/2005/8/layout/process4"/>
    <dgm:cxn modelId="{032453F7-F13C-41E7-BDAC-22116BBB28F1}" type="presParOf" srcId="{613EAE10-8D82-4A2E-8269-08D52D677846}" destId="{3CFABE2B-F1FD-4149-9350-CCDC292D858D}" srcOrd="0" destOrd="0" presId="urn:microsoft.com/office/officeart/2005/8/layout/process4"/>
    <dgm:cxn modelId="{8A120357-DB33-4934-BD7E-DC39EA0D94E0}" type="presParOf" srcId="{613EAE10-8D82-4A2E-8269-08D52D677846}" destId="{B24E11AB-D9F7-4F59-BC9D-5BE945CAD272}" srcOrd="1" destOrd="0" presId="urn:microsoft.com/office/officeart/2005/8/layout/process4"/>
    <dgm:cxn modelId="{2329114A-D90E-4E1C-B86B-E89BAD997EDF}" type="presParOf" srcId="{613EAE10-8D82-4A2E-8269-08D52D677846}" destId="{060D2EFA-30D2-43CE-A14B-47F7CAF885F4}" srcOrd="2" destOrd="0" presId="urn:microsoft.com/office/officeart/2005/8/layout/process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707434E-5376-4034-9015-4ACAFDF7706F}" type="doc">
      <dgm:prSet loTypeId="urn:microsoft.com/office/officeart/2005/8/layout/venn1" loCatId="relationship" qsTypeId="urn:microsoft.com/office/officeart/2005/8/quickstyle/simple4" qsCatId="simple" csTypeId="urn:microsoft.com/office/officeart/2005/8/colors/colorful5" csCatId="colorful"/>
      <dgm:spPr/>
      <dgm:t>
        <a:bodyPr/>
        <a:lstStyle/>
        <a:p>
          <a:endParaRPr lang="en-US"/>
        </a:p>
      </dgm:t>
    </dgm:pt>
    <dgm:pt modelId="{C42E9F47-A476-48BB-BC22-51CE65B6B88C}">
      <dgm:prSet/>
      <dgm:spPr/>
      <dgm:t>
        <a:bodyPr/>
        <a:lstStyle/>
        <a:p>
          <a:pPr rtl="0"/>
          <a:r>
            <a:rPr lang="en-US" smtClean="0"/>
            <a:t>Safety </a:t>
          </a:r>
          <a:endParaRPr lang="en-US"/>
        </a:p>
      </dgm:t>
    </dgm:pt>
    <dgm:pt modelId="{8212125D-CB6F-40B4-BE10-36248C3CDAC6}" type="parTrans" cxnId="{5617EE19-D3F6-4E5E-A06F-CD6420E2A5D5}">
      <dgm:prSet/>
      <dgm:spPr/>
      <dgm:t>
        <a:bodyPr/>
        <a:lstStyle/>
        <a:p>
          <a:endParaRPr lang="en-US"/>
        </a:p>
      </dgm:t>
    </dgm:pt>
    <dgm:pt modelId="{0B842AF6-60E3-4CAD-97CF-13EFB11B0033}" type="sibTrans" cxnId="{5617EE19-D3F6-4E5E-A06F-CD6420E2A5D5}">
      <dgm:prSet/>
      <dgm:spPr/>
      <dgm:t>
        <a:bodyPr/>
        <a:lstStyle/>
        <a:p>
          <a:endParaRPr lang="en-US"/>
        </a:p>
      </dgm:t>
    </dgm:pt>
    <dgm:pt modelId="{0D626EC1-DC42-4E0E-BB7E-89E68F8E311B}">
      <dgm:prSet/>
      <dgm:spPr/>
      <dgm:t>
        <a:bodyPr/>
        <a:lstStyle/>
        <a:p>
          <a:pPr rtl="0"/>
          <a:r>
            <a:rPr lang="en-US" smtClean="0"/>
            <a:t>Medical </a:t>
          </a:r>
          <a:endParaRPr lang="en-US"/>
        </a:p>
      </dgm:t>
    </dgm:pt>
    <dgm:pt modelId="{B68EAE87-B893-49D2-9CE9-2A74936F90A5}" type="parTrans" cxnId="{35A954D6-FE3E-443B-9375-EB6CD042CC92}">
      <dgm:prSet/>
      <dgm:spPr/>
      <dgm:t>
        <a:bodyPr/>
        <a:lstStyle/>
        <a:p>
          <a:endParaRPr lang="en-US"/>
        </a:p>
      </dgm:t>
    </dgm:pt>
    <dgm:pt modelId="{8693C21D-057A-4B36-B292-649FBD61FFE0}" type="sibTrans" cxnId="{35A954D6-FE3E-443B-9375-EB6CD042CC92}">
      <dgm:prSet/>
      <dgm:spPr/>
      <dgm:t>
        <a:bodyPr/>
        <a:lstStyle/>
        <a:p>
          <a:endParaRPr lang="en-US"/>
        </a:p>
      </dgm:t>
    </dgm:pt>
    <dgm:pt modelId="{CC889085-0711-4024-9494-0DA5AD16F6D8}">
      <dgm:prSet/>
      <dgm:spPr/>
      <dgm:t>
        <a:bodyPr/>
        <a:lstStyle/>
        <a:p>
          <a:pPr rtl="0"/>
          <a:r>
            <a:rPr lang="en-US" smtClean="0"/>
            <a:t>Psychosocial</a:t>
          </a:r>
          <a:endParaRPr lang="en-US"/>
        </a:p>
      </dgm:t>
    </dgm:pt>
    <dgm:pt modelId="{43CE453D-EF59-4767-AEEC-2DF894476267}" type="parTrans" cxnId="{31C5D0BF-F6CC-4CD8-9665-7B9E3B4D5517}">
      <dgm:prSet/>
      <dgm:spPr/>
      <dgm:t>
        <a:bodyPr/>
        <a:lstStyle/>
        <a:p>
          <a:endParaRPr lang="en-US"/>
        </a:p>
      </dgm:t>
    </dgm:pt>
    <dgm:pt modelId="{62CB56A0-BD93-4DDF-A406-45BE7FC5AD75}" type="sibTrans" cxnId="{31C5D0BF-F6CC-4CD8-9665-7B9E3B4D5517}">
      <dgm:prSet/>
      <dgm:spPr/>
      <dgm:t>
        <a:bodyPr/>
        <a:lstStyle/>
        <a:p>
          <a:endParaRPr lang="en-US"/>
        </a:p>
      </dgm:t>
    </dgm:pt>
    <dgm:pt modelId="{EABCB23A-23FC-45BA-9FDA-6716C0AE36D8}">
      <dgm:prSet/>
      <dgm:spPr/>
      <dgm:t>
        <a:bodyPr/>
        <a:lstStyle/>
        <a:p>
          <a:pPr rtl="0"/>
          <a:r>
            <a:rPr lang="en-US" smtClean="0"/>
            <a:t>Legal </a:t>
          </a:r>
          <a:endParaRPr lang="en-US"/>
        </a:p>
      </dgm:t>
    </dgm:pt>
    <dgm:pt modelId="{91F3B8AA-9C27-49A8-96AC-6EE573EE803B}" type="parTrans" cxnId="{EB7FD4CE-91D3-44D0-9B0A-480A3623E8A0}">
      <dgm:prSet/>
      <dgm:spPr/>
      <dgm:t>
        <a:bodyPr/>
        <a:lstStyle/>
        <a:p>
          <a:endParaRPr lang="en-US"/>
        </a:p>
      </dgm:t>
    </dgm:pt>
    <dgm:pt modelId="{9D6FB850-22C7-4D0C-BDBA-E4F925EA035E}" type="sibTrans" cxnId="{EB7FD4CE-91D3-44D0-9B0A-480A3623E8A0}">
      <dgm:prSet/>
      <dgm:spPr/>
      <dgm:t>
        <a:bodyPr/>
        <a:lstStyle/>
        <a:p>
          <a:endParaRPr lang="en-US"/>
        </a:p>
      </dgm:t>
    </dgm:pt>
    <dgm:pt modelId="{716FA104-480D-4341-8944-CAC20EB20EBD}" type="pres">
      <dgm:prSet presAssocID="{3707434E-5376-4034-9015-4ACAFDF7706F}" presName="compositeShape" presStyleCnt="0">
        <dgm:presLayoutVars>
          <dgm:chMax val="7"/>
          <dgm:dir/>
          <dgm:resizeHandles val="exact"/>
        </dgm:presLayoutVars>
      </dgm:prSet>
      <dgm:spPr/>
      <dgm:t>
        <a:bodyPr/>
        <a:lstStyle/>
        <a:p>
          <a:endParaRPr lang="en-US"/>
        </a:p>
      </dgm:t>
    </dgm:pt>
    <dgm:pt modelId="{1E6D8BB1-2C26-48D9-B12F-4B2852DD926D}" type="pres">
      <dgm:prSet presAssocID="{C42E9F47-A476-48BB-BC22-51CE65B6B88C}" presName="circ1" presStyleLbl="vennNode1" presStyleIdx="0" presStyleCnt="4"/>
      <dgm:spPr/>
      <dgm:t>
        <a:bodyPr/>
        <a:lstStyle/>
        <a:p>
          <a:endParaRPr lang="en-US"/>
        </a:p>
      </dgm:t>
    </dgm:pt>
    <dgm:pt modelId="{047D17A6-DD21-401A-B279-E79DB830CEC2}" type="pres">
      <dgm:prSet presAssocID="{C42E9F47-A476-48BB-BC22-51CE65B6B88C}" presName="circ1Tx" presStyleLbl="revTx" presStyleIdx="0" presStyleCnt="0">
        <dgm:presLayoutVars>
          <dgm:chMax val="0"/>
          <dgm:chPref val="0"/>
          <dgm:bulletEnabled val="1"/>
        </dgm:presLayoutVars>
      </dgm:prSet>
      <dgm:spPr/>
      <dgm:t>
        <a:bodyPr/>
        <a:lstStyle/>
        <a:p>
          <a:endParaRPr lang="en-US"/>
        </a:p>
      </dgm:t>
    </dgm:pt>
    <dgm:pt modelId="{B1D5DA33-6E94-47CB-BF6B-E7871AE12197}" type="pres">
      <dgm:prSet presAssocID="{0D626EC1-DC42-4E0E-BB7E-89E68F8E311B}" presName="circ2" presStyleLbl="vennNode1" presStyleIdx="1" presStyleCnt="4"/>
      <dgm:spPr/>
      <dgm:t>
        <a:bodyPr/>
        <a:lstStyle/>
        <a:p>
          <a:endParaRPr lang="en-US"/>
        </a:p>
      </dgm:t>
    </dgm:pt>
    <dgm:pt modelId="{825A628A-E522-464C-8013-C7A5BA1C1D14}" type="pres">
      <dgm:prSet presAssocID="{0D626EC1-DC42-4E0E-BB7E-89E68F8E311B}" presName="circ2Tx" presStyleLbl="revTx" presStyleIdx="0" presStyleCnt="0">
        <dgm:presLayoutVars>
          <dgm:chMax val="0"/>
          <dgm:chPref val="0"/>
          <dgm:bulletEnabled val="1"/>
        </dgm:presLayoutVars>
      </dgm:prSet>
      <dgm:spPr/>
      <dgm:t>
        <a:bodyPr/>
        <a:lstStyle/>
        <a:p>
          <a:endParaRPr lang="en-US"/>
        </a:p>
      </dgm:t>
    </dgm:pt>
    <dgm:pt modelId="{EE031396-9B4C-42BA-B1C5-144A6F365176}" type="pres">
      <dgm:prSet presAssocID="{CC889085-0711-4024-9494-0DA5AD16F6D8}" presName="circ3" presStyleLbl="vennNode1" presStyleIdx="2" presStyleCnt="4"/>
      <dgm:spPr/>
      <dgm:t>
        <a:bodyPr/>
        <a:lstStyle/>
        <a:p>
          <a:endParaRPr lang="en-US"/>
        </a:p>
      </dgm:t>
    </dgm:pt>
    <dgm:pt modelId="{D82A8485-49C1-4B9E-B8D1-99962CDDFA13}" type="pres">
      <dgm:prSet presAssocID="{CC889085-0711-4024-9494-0DA5AD16F6D8}" presName="circ3Tx" presStyleLbl="revTx" presStyleIdx="0" presStyleCnt="0">
        <dgm:presLayoutVars>
          <dgm:chMax val="0"/>
          <dgm:chPref val="0"/>
          <dgm:bulletEnabled val="1"/>
        </dgm:presLayoutVars>
      </dgm:prSet>
      <dgm:spPr/>
      <dgm:t>
        <a:bodyPr/>
        <a:lstStyle/>
        <a:p>
          <a:endParaRPr lang="en-US"/>
        </a:p>
      </dgm:t>
    </dgm:pt>
    <dgm:pt modelId="{B6D22CD1-A98C-42DA-9A71-883ABF03CF4D}" type="pres">
      <dgm:prSet presAssocID="{EABCB23A-23FC-45BA-9FDA-6716C0AE36D8}" presName="circ4" presStyleLbl="vennNode1" presStyleIdx="3" presStyleCnt="4"/>
      <dgm:spPr/>
      <dgm:t>
        <a:bodyPr/>
        <a:lstStyle/>
        <a:p>
          <a:endParaRPr lang="en-US"/>
        </a:p>
      </dgm:t>
    </dgm:pt>
    <dgm:pt modelId="{D90B0137-2B3D-4E93-8E99-E6C2BAD396FA}" type="pres">
      <dgm:prSet presAssocID="{EABCB23A-23FC-45BA-9FDA-6716C0AE36D8}" presName="circ4Tx" presStyleLbl="revTx" presStyleIdx="0" presStyleCnt="0">
        <dgm:presLayoutVars>
          <dgm:chMax val="0"/>
          <dgm:chPref val="0"/>
          <dgm:bulletEnabled val="1"/>
        </dgm:presLayoutVars>
      </dgm:prSet>
      <dgm:spPr/>
      <dgm:t>
        <a:bodyPr/>
        <a:lstStyle/>
        <a:p>
          <a:endParaRPr lang="en-US"/>
        </a:p>
      </dgm:t>
    </dgm:pt>
  </dgm:ptLst>
  <dgm:cxnLst>
    <dgm:cxn modelId="{07439A95-0263-4793-A5A0-3ECCAF0213AE}" type="presOf" srcId="{3707434E-5376-4034-9015-4ACAFDF7706F}" destId="{716FA104-480D-4341-8944-CAC20EB20EBD}" srcOrd="0" destOrd="0" presId="urn:microsoft.com/office/officeart/2005/8/layout/venn1"/>
    <dgm:cxn modelId="{9D5393D1-F7CD-4E9D-A17E-BAF9E9465B0A}" type="presOf" srcId="{0D626EC1-DC42-4E0E-BB7E-89E68F8E311B}" destId="{825A628A-E522-464C-8013-C7A5BA1C1D14}" srcOrd="1" destOrd="0" presId="urn:microsoft.com/office/officeart/2005/8/layout/venn1"/>
    <dgm:cxn modelId="{31C5D0BF-F6CC-4CD8-9665-7B9E3B4D5517}" srcId="{3707434E-5376-4034-9015-4ACAFDF7706F}" destId="{CC889085-0711-4024-9494-0DA5AD16F6D8}" srcOrd="2" destOrd="0" parTransId="{43CE453D-EF59-4767-AEEC-2DF894476267}" sibTransId="{62CB56A0-BD93-4DDF-A406-45BE7FC5AD75}"/>
    <dgm:cxn modelId="{3AE015AF-7993-41E4-85C9-14B3E66DF19B}" type="presOf" srcId="{C42E9F47-A476-48BB-BC22-51CE65B6B88C}" destId="{047D17A6-DD21-401A-B279-E79DB830CEC2}" srcOrd="1" destOrd="0" presId="urn:microsoft.com/office/officeart/2005/8/layout/venn1"/>
    <dgm:cxn modelId="{5617EE19-D3F6-4E5E-A06F-CD6420E2A5D5}" srcId="{3707434E-5376-4034-9015-4ACAFDF7706F}" destId="{C42E9F47-A476-48BB-BC22-51CE65B6B88C}" srcOrd="0" destOrd="0" parTransId="{8212125D-CB6F-40B4-BE10-36248C3CDAC6}" sibTransId="{0B842AF6-60E3-4CAD-97CF-13EFB11B0033}"/>
    <dgm:cxn modelId="{EB7FD4CE-91D3-44D0-9B0A-480A3623E8A0}" srcId="{3707434E-5376-4034-9015-4ACAFDF7706F}" destId="{EABCB23A-23FC-45BA-9FDA-6716C0AE36D8}" srcOrd="3" destOrd="0" parTransId="{91F3B8AA-9C27-49A8-96AC-6EE573EE803B}" sibTransId="{9D6FB850-22C7-4D0C-BDBA-E4F925EA035E}"/>
    <dgm:cxn modelId="{4C11F92B-B8F6-4508-8F0A-E5BDB3E97435}" type="presOf" srcId="{CC889085-0711-4024-9494-0DA5AD16F6D8}" destId="{EE031396-9B4C-42BA-B1C5-144A6F365176}" srcOrd="0" destOrd="0" presId="urn:microsoft.com/office/officeart/2005/8/layout/venn1"/>
    <dgm:cxn modelId="{07EC7BB1-5424-43C6-A405-7EAE14950306}" type="presOf" srcId="{0D626EC1-DC42-4E0E-BB7E-89E68F8E311B}" destId="{B1D5DA33-6E94-47CB-BF6B-E7871AE12197}" srcOrd="0" destOrd="0" presId="urn:microsoft.com/office/officeart/2005/8/layout/venn1"/>
    <dgm:cxn modelId="{948CD83E-E69A-4834-BF06-D19F59F20FBD}" type="presOf" srcId="{EABCB23A-23FC-45BA-9FDA-6716C0AE36D8}" destId="{D90B0137-2B3D-4E93-8E99-E6C2BAD396FA}" srcOrd="1" destOrd="0" presId="urn:microsoft.com/office/officeart/2005/8/layout/venn1"/>
    <dgm:cxn modelId="{8AEAE86C-1307-4DB6-906F-6682F912AE7E}" type="presOf" srcId="{EABCB23A-23FC-45BA-9FDA-6716C0AE36D8}" destId="{B6D22CD1-A98C-42DA-9A71-883ABF03CF4D}" srcOrd="0" destOrd="0" presId="urn:microsoft.com/office/officeart/2005/8/layout/venn1"/>
    <dgm:cxn modelId="{B28ADEC7-4EDA-447A-B43B-34057F241D05}" type="presOf" srcId="{C42E9F47-A476-48BB-BC22-51CE65B6B88C}" destId="{1E6D8BB1-2C26-48D9-B12F-4B2852DD926D}" srcOrd="0" destOrd="0" presId="urn:microsoft.com/office/officeart/2005/8/layout/venn1"/>
    <dgm:cxn modelId="{35A954D6-FE3E-443B-9375-EB6CD042CC92}" srcId="{3707434E-5376-4034-9015-4ACAFDF7706F}" destId="{0D626EC1-DC42-4E0E-BB7E-89E68F8E311B}" srcOrd="1" destOrd="0" parTransId="{B68EAE87-B893-49D2-9CE9-2A74936F90A5}" sibTransId="{8693C21D-057A-4B36-B292-649FBD61FFE0}"/>
    <dgm:cxn modelId="{B2ECC74D-ABF9-4C24-96C0-CA1F6D7036B3}" type="presOf" srcId="{CC889085-0711-4024-9494-0DA5AD16F6D8}" destId="{D82A8485-49C1-4B9E-B8D1-99962CDDFA13}" srcOrd="1" destOrd="0" presId="urn:microsoft.com/office/officeart/2005/8/layout/venn1"/>
    <dgm:cxn modelId="{057A03B1-3534-4CBE-85E2-11B6EFA385B8}" type="presParOf" srcId="{716FA104-480D-4341-8944-CAC20EB20EBD}" destId="{1E6D8BB1-2C26-48D9-B12F-4B2852DD926D}" srcOrd="0" destOrd="0" presId="urn:microsoft.com/office/officeart/2005/8/layout/venn1"/>
    <dgm:cxn modelId="{26B635E1-7A98-4E66-991C-31EF83266BF4}" type="presParOf" srcId="{716FA104-480D-4341-8944-CAC20EB20EBD}" destId="{047D17A6-DD21-401A-B279-E79DB830CEC2}" srcOrd="1" destOrd="0" presId="urn:microsoft.com/office/officeart/2005/8/layout/venn1"/>
    <dgm:cxn modelId="{90FEEAEC-A7D6-4D37-A448-F47144D39068}" type="presParOf" srcId="{716FA104-480D-4341-8944-CAC20EB20EBD}" destId="{B1D5DA33-6E94-47CB-BF6B-E7871AE12197}" srcOrd="2" destOrd="0" presId="urn:microsoft.com/office/officeart/2005/8/layout/venn1"/>
    <dgm:cxn modelId="{90B74A4C-C4D0-4BCD-B170-C2BDFA19595F}" type="presParOf" srcId="{716FA104-480D-4341-8944-CAC20EB20EBD}" destId="{825A628A-E522-464C-8013-C7A5BA1C1D14}" srcOrd="3" destOrd="0" presId="urn:microsoft.com/office/officeart/2005/8/layout/venn1"/>
    <dgm:cxn modelId="{1583BF16-53FB-41B5-953C-44CA5AD65BF1}" type="presParOf" srcId="{716FA104-480D-4341-8944-CAC20EB20EBD}" destId="{EE031396-9B4C-42BA-B1C5-144A6F365176}" srcOrd="4" destOrd="0" presId="urn:microsoft.com/office/officeart/2005/8/layout/venn1"/>
    <dgm:cxn modelId="{96052E43-99DE-4C0B-AF63-8D075EFB4889}" type="presParOf" srcId="{716FA104-480D-4341-8944-CAC20EB20EBD}" destId="{D82A8485-49C1-4B9E-B8D1-99962CDDFA13}" srcOrd="5" destOrd="0" presId="urn:microsoft.com/office/officeart/2005/8/layout/venn1"/>
    <dgm:cxn modelId="{D78A27C7-85A0-46DF-A095-F6C014285FF2}" type="presParOf" srcId="{716FA104-480D-4341-8944-CAC20EB20EBD}" destId="{B6D22CD1-A98C-42DA-9A71-883ABF03CF4D}" srcOrd="6" destOrd="0" presId="urn:microsoft.com/office/officeart/2005/8/layout/venn1"/>
    <dgm:cxn modelId="{DEDA35F9-AAA0-4E38-B579-218C6DC40C1D}" type="presParOf" srcId="{716FA104-480D-4341-8944-CAC20EB20EBD}" destId="{D90B0137-2B3D-4E93-8E99-E6C2BAD396FA}" srcOrd="7" destOrd="0" presId="urn:microsoft.com/office/officeart/2005/8/layout/ven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527C0C3-39E3-4C66-92FC-54D57F2363B2}">
      <dsp:nvSpPr>
        <dsp:cNvPr id="0" name=""/>
        <dsp:cNvSpPr/>
      </dsp:nvSpPr>
      <dsp:spPr>
        <a:xfrm rot="5400000">
          <a:off x="298143" y="2069245"/>
          <a:ext cx="894633" cy="1488650"/>
        </a:xfrm>
        <a:prstGeom prst="corner">
          <a:avLst>
            <a:gd name="adj1" fmla="val 16120"/>
            <a:gd name="adj2" fmla="val 16110"/>
          </a:avLst>
        </a:prstGeom>
        <a:solidFill>
          <a:schemeClr val="accent5">
            <a:hueOff val="0"/>
            <a:satOff val="0"/>
            <a:lumOff val="0"/>
            <a:alphaOff val="0"/>
          </a:schemeClr>
        </a:solidFill>
        <a:ln w="15875"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14538EA-6461-44A9-951F-C36F0057DFE4}">
      <dsp:nvSpPr>
        <dsp:cNvPr id="0" name=""/>
        <dsp:cNvSpPr/>
      </dsp:nvSpPr>
      <dsp:spPr>
        <a:xfrm>
          <a:off x="148806" y="2514030"/>
          <a:ext cx="1343961" cy="11780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rtl="0">
            <a:lnSpc>
              <a:spcPct val="90000"/>
            </a:lnSpc>
            <a:spcBef>
              <a:spcPct val="0"/>
            </a:spcBef>
            <a:spcAft>
              <a:spcPct val="35000"/>
            </a:spcAft>
          </a:pPr>
          <a:r>
            <a:rPr lang="en-US" sz="1400" kern="1200" dirty="0" smtClean="0"/>
            <a:t>Introduction and Engagement </a:t>
          </a:r>
          <a:endParaRPr lang="en-US" sz="1400" kern="1200" dirty="0"/>
        </a:p>
      </dsp:txBody>
      <dsp:txXfrm>
        <a:off x="148806" y="2514030"/>
        <a:ext cx="1343961" cy="1178061"/>
      </dsp:txXfrm>
    </dsp:sp>
    <dsp:sp modelId="{58F406AF-12EF-4660-B081-41C2D2659039}">
      <dsp:nvSpPr>
        <dsp:cNvPr id="0" name=""/>
        <dsp:cNvSpPr/>
      </dsp:nvSpPr>
      <dsp:spPr>
        <a:xfrm>
          <a:off x="1239190" y="1959649"/>
          <a:ext cx="253577" cy="253577"/>
        </a:xfrm>
        <a:prstGeom prst="triangle">
          <a:avLst>
            <a:gd name="adj" fmla="val 100000"/>
          </a:avLst>
        </a:prstGeom>
        <a:solidFill>
          <a:schemeClr val="accent5">
            <a:hueOff val="-309652"/>
            <a:satOff val="3104"/>
            <a:lumOff val="-2157"/>
            <a:alphaOff val="0"/>
          </a:schemeClr>
        </a:solidFill>
        <a:ln w="15875" cap="flat" cmpd="sng" algn="ctr">
          <a:solidFill>
            <a:schemeClr val="accent5">
              <a:hueOff val="-309652"/>
              <a:satOff val="3104"/>
              <a:lumOff val="-215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B79CED-B26C-4B26-B699-0BB086FD2EF9}">
      <dsp:nvSpPr>
        <dsp:cNvPr id="0" name=""/>
        <dsp:cNvSpPr/>
      </dsp:nvSpPr>
      <dsp:spPr>
        <a:xfrm rot="5400000">
          <a:off x="1943414" y="1662121"/>
          <a:ext cx="894633" cy="1488650"/>
        </a:xfrm>
        <a:prstGeom prst="corner">
          <a:avLst>
            <a:gd name="adj1" fmla="val 16120"/>
            <a:gd name="adj2" fmla="val 16110"/>
          </a:avLst>
        </a:prstGeom>
        <a:solidFill>
          <a:schemeClr val="accent5">
            <a:hueOff val="-619303"/>
            <a:satOff val="6209"/>
            <a:lumOff val="-4314"/>
            <a:alphaOff val="0"/>
          </a:schemeClr>
        </a:solidFill>
        <a:ln w="15875" cap="flat" cmpd="sng" algn="ctr">
          <a:solidFill>
            <a:schemeClr val="accent5">
              <a:hueOff val="-619303"/>
              <a:satOff val="6209"/>
              <a:lumOff val="-431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D4B9C42-21F4-4984-A09E-4634E1473075}">
      <dsp:nvSpPr>
        <dsp:cNvPr id="0" name=""/>
        <dsp:cNvSpPr/>
      </dsp:nvSpPr>
      <dsp:spPr>
        <a:xfrm>
          <a:off x="1794078" y="2106906"/>
          <a:ext cx="1343961" cy="11780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rtl="0">
            <a:lnSpc>
              <a:spcPct val="90000"/>
            </a:lnSpc>
            <a:spcBef>
              <a:spcPct val="0"/>
            </a:spcBef>
            <a:spcAft>
              <a:spcPct val="35000"/>
            </a:spcAft>
          </a:pPr>
          <a:r>
            <a:rPr lang="en-US" sz="1400" kern="1200" dirty="0" smtClean="0"/>
            <a:t>Assessment</a:t>
          </a:r>
          <a:endParaRPr lang="en-US" sz="1400" kern="1200" dirty="0"/>
        </a:p>
      </dsp:txBody>
      <dsp:txXfrm>
        <a:off x="1794078" y="2106906"/>
        <a:ext cx="1343961" cy="1178061"/>
      </dsp:txXfrm>
    </dsp:sp>
    <dsp:sp modelId="{1838C6DE-4D06-4CC4-B02A-DE5C9395FEAB}">
      <dsp:nvSpPr>
        <dsp:cNvPr id="0" name=""/>
        <dsp:cNvSpPr/>
      </dsp:nvSpPr>
      <dsp:spPr>
        <a:xfrm>
          <a:off x="2884462" y="1552524"/>
          <a:ext cx="253577" cy="253577"/>
        </a:xfrm>
        <a:prstGeom prst="triangle">
          <a:avLst>
            <a:gd name="adj" fmla="val 100000"/>
          </a:avLst>
        </a:prstGeom>
        <a:solidFill>
          <a:schemeClr val="accent5">
            <a:hueOff val="-928955"/>
            <a:satOff val="9313"/>
            <a:lumOff val="-6471"/>
            <a:alphaOff val="0"/>
          </a:schemeClr>
        </a:solidFill>
        <a:ln w="15875" cap="flat" cmpd="sng" algn="ctr">
          <a:solidFill>
            <a:schemeClr val="accent5">
              <a:hueOff val="-928955"/>
              <a:satOff val="9313"/>
              <a:lumOff val="-647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970368F-9A6B-477B-A9A9-256605503F81}">
      <dsp:nvSpPr>
        <dsp:cNvPr id="0" name=""/>
        <dsp:cNvSpPr/>
      </dsp:nvSpPr>
      <dsp:spPr>
        <a:xfrm rot="5400000">
          <a:off x="3588686" y="1254996"/>
          <a:ext cx="894633" cy="1488650"/>
        </a:xfrm>
        <a:prstGeom prst="corner">
          <a:avLst>
            <a:gd name="adj1" fmla="val 16120"/>
            <a:gd name="adj2" fmla="val 16110"/>
          </a:avLst>
        </a:prstGeom>
        <a:solidFill>
          <a:schemeClr val="accent5">
            <a:hueOff val="-1238607"/>
            <a:satOff val="12418"/>
            <a:lumOff val="-8628"/>
            <a:alphaOff val="0"/>
          </a:schemeClr>
        </a:solidFill>
        <a:ln w="15875" cap="flat" cmpd="sng" algn="ctr">
          <a:solidFill>
            <a:schemeClr val="accent5">
              <a:hueOff val="-1238607"/>
              <a:satOff val="12418"/>
              <a:lumOff val="-862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FA0CFE3-26B5-4DF0-8E31-94941B4C83F8}">
      <dsp:nvSpPr>
        <dsp:cNvPr id="0" name=""/>
        <dsp:cNvSpPr/>
      </dsp:nvSpPr>
      <dsp:spPr>
        <a:xfrm>
          <a:off x="3439350" y="1699782"/>
          <a:ext cx="1343961" cy="11780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rtl="0">
            <a:lnSpc>
              <a:spcPct val="90000"/>
            </a:lnSpc>
            <a:spcBef>
              <a:spcPct val="0"/>
            </a:spcBef>
            <a:spcAft>
              <a:spcPct val="35000"/>
            </a:spcAft>
          </a:pPr>
          <a:r>
            <a:rPr lang="en-US" sz="1400" kern="1200" dirty="0" smtClean="0"/>
            <a:t>Case Action Planning</a:t>
          </a:r>
          <a:endParaRPr lang="en-US" sz="1400" kern="1200" dirty="0"/>
        </a:p>
      </dsp:txBody>
      <dsp:txXfrm>
        <a:off x="3439350" y="1699782"/>
        <a:ext cx="1343961" cy="1178061"/>
      </dsp:txXfrm>
    </dsp:sp>
    <dsp:sp modelId="{66F222C1-8977-474A-BDA3-36077D9D7421}">
      <dsp:nvSpPr>
        <dsp:cNvPr id="0" name=""/>
        <dsp:cNvSpPr/>
      </dsp:nvSpPr>
      <dsp:spPr>
        <a:xfrm>
          <a:off x="4529734" y="1145400"/>
          <a:ext cx="253577" cy="253577"/>
        </a:xfrm>
        <a:prstGeom prst="triangle">
          <a:avLst>
            <a:gd name="adj" fmla="val 100000"/>
          </a:avLst>
        </a:prstGeom>
        <a:solidFill>
          <a:schemeClr val="accent5">
            <a:hueOff val="-1548258"/>
            <a:satOff val="15522"/>
            <a:lumOff val="-10784"/>
            <a:alphaOff val="0"/>
          </a:schemeClr>
        </a:solidFill>
        <a:ln w="15875" cap="flat" cmpd="sng" algn="ctr">
          <a:solidFill>
            <a:schemeClr val="accent5">
              <a:hueOff val="-1548258"/>
              <a:satOff val="15522"/>
              <a:lumOff val="-1078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CC6F46F-D283-4BC6-A0C4-D0D84C819B00}">
      <dsp:nvSpPr>
        <dsp:cNvPr id="0" name=""/>
        <dsp:cNvSpPr/>
      </dsp:nvSpPr>
      <dsp:spPr>
        <a:xfrm rot="5400000">
          <a:off x="5233958" y="847872"/>
          <a:ext cx="894633" cy="1488650"/>
        </a:xfrm>
        <a:prstGeom prst="corner">
          <a:avLst>
            <a:gd name="adj1" fmla="val 16120"/>
            <a:gd name="adj2" fmla="val 16110"/>
          </a:avLst>
        </a:prstGeom>
        <a:solidFill>
          <a:schemeClr val="accent5">
            <a:hueOff val="-1857910"/>
            <a:satOff val="18626"/>
            <a:lumOff val="-12941"/>
            <a:alphaOff val="0"/>
          </a:schemeClr>
        </a:solidFill>
        <a:ln w="15875" cap="flat" cmpd="sng" algn="ctr">
          <a:solidFill>
            <a:schemeClr val="accent5">
              <a:hueOff val="-1857910"/>
              <a:satOff val="18626"/>
              <a:lumOff val="-1294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3EC0BE3-7250-4F39-8E55-24C6217C5B02}">
      <dsp:nvSpPr>
        <dsp:cNvPr id="0" name=""/>
        <dsp:cNvSpPr/>
      </dsp:nvSpPr>
      <dsp:spPr>
        <a:xfrm>
          <a:off x="5084621" y="1292658"/>
          <a:ext cx="1343961" cy="11780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rtl="0">
            <a:lnSpc>
              <a:spcPct val="90000"/>
            </a:lnSpc>
            <a:spcBef>
              <a:spcPct val="0"/>
            </a:spcBef>
            <a:spcAft>
              <a:spcPct val="35000"/>
            </a:spcAft>
          </a:pPr>
          <a:r>
            <a:rPr lang="en-US" sz="1400" kern="1200" dirty="0" smtClean="0"/>
            <a:t>Action Plan Implementation </a:t>
          </a:r>
          <a:endParaRPr lang="en-US" sz="1400" kern="1200" dirty="0"/>
        </a:p>
      </dsp:txBody>
      <dsp:txXfrm>
        <a:off x="5084621" y="1292658"/>
        <a:ext cx="1343961" cy="1178061"/>
      </dsp:txXfrm>
    </dsp:sp>
    <dsp:sp modelId="{F23E8A7F-EFB8-4539-8A4F-8380B9736C07}">
      <dsp:nvSpPr>
        <dsp:cNvPr id="0" name=""/>
        <dsp:cNvSpPr/>
      </dsp:nvSpPr>
      <dsp:spPr>
        <a:xfrm>
          <a:off x="6175005" y="738276"/>
          <a:ext cx="253577" cy="253577"/>
        </a:xfrm>
        <a:prstGeom prst="triangle">
          <a:avLst>
            <a:gd name="adj" fmla="val 100000"/>
          </a:avLst>
        </a:prstGeom>
        <a:solidFill>
          <a:schemeClr val="accent5">
            <a:hueOff val="-2167562"/>
            <a:satOff val="21731"/>
            <a:lumOff val="-15098"/>
            <a:alphaOff val="0"/>
          </a:schemeClr>
        </a:solidFill>
        <a:ln w="15875" cap="flat" cmpd="sng" algn="ctr">
          <a:solidFill>
            <a:schemeClr val="accent5">
              <a:hueOff val="-2167562"/>
              <a:satOff val="21731"/>
              <a:lumOff val="-1509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F4C3DEC-E16E-4685-A310-C394CC3DD94C}">
      <dsp:nvSpPr>
        <dsp:cNvPr id="0" name=""/>
        <dsp:cNvSpPr/>
      </dsp:nvSpPr>
      <dsp:spPr>
        <a:xfrm rot="5400000">
          <a:off x="6879230" y="440748"/>
          <a:ext cx="894633" cy="1488650"/>
        </a:xfrm>
        <a:prstGeom prst="corner">
          <a:avLst>
            <a:gd name="adj1" fmla="val 16120"/>
            <a:gd name="adj2" fmla="val 16110"/>
          </a:avLst>
        </a:prstGeom>
        <a:solidFill>
          <a:schemeClr val="accent5">
            <a:hueOff val="-2477214"/>
            <a:satOff val="24835"/>
            <a:lumOff val="-17255"/>
            <a:alphaOff val="0"/>
          </a:schemeClr>
        </a:solidFill>
        <a:ln w="15875" cap="flat" cmpd="sng" algn="ctr">
          <a:solidFill>
            <a:schemeClr val="accent5">
              <a:hueOff val="-2477214"/>
              <a:satOff val="24835"/>
              <a:lumOff val="-1725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F9F570F-352F-418C-A4D8-B04448F86B72}">
      <dsp:nvSpPr>
        <dsp:cNvPr id="0" name=""/>
        <dsp:cNvSpPr/>
      </dsp:nvSpPr>
      <dsp:spPr>
        <a:xfrm>
          <a:off x="6729893" y="885534"/>
          <a:ext cx="1343961" cy="11780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rtl="0">
            <a:lnSpc>
              <a:spcPct val="90000"/>
            </a:lnSpc>
            <a:spcBef>
              <a:spcPct val="0"/>
            </a:spcBef>
            <a:spcAft>
              <a:spcPct val="35000"/>
            </a:spcAft>
          </a:pPr>
          <a:r>
            <a:rPr lang="en-US" sz="1400" kern="1200" dirty="0" smtClean="0"/>
            <a:t>Case Follow-up</a:t>
          </a:r>
          <a:endParaRPr lang="en-US" sz="1400" kern="1200" dirty="0"/>
        </a:p>
      </dsp:txBody>
      <dsp:txXfrm>
        <a:off x="6729893" y="885534"/>
        <a:ext cx="1343961" cy="1178061"/>
      </dsp:txXfrm>
    </dsp:sp>
    <dsp:sp modelId="{19057FA2-A9D3-4BDC-9247-58F225C567D4}">
      <dsp:nvSpPr>
        <dsp:cNvPr id="0" name=""/>
        <dsp:cNvSpPr/>
      </dsp:nvSpPr>
      <dsp:spPr>
        <a:xfrm>
          <a:off x="7820277" y="331152"/>
          <a:ext cx="253577" cy="253577"/>
        </a:xfrm>
        <a:prstGeom prst="triangle">
          <a:avLst>
            <a:gd name="adj" fmla="val 100000"/>
          </a:avLst>
        </a:prstGeom>
        <a:solidFill>
          <a:schemeClr val="accent5">
            <a:hueOff val="-2786865"/>
            <a:satOff val="27940"/>
            <a:lumOff val="-19412"/>
            <a:alphaOff val="0"/>
          </a:schemeClr>
        </a:solidFill>
        <a:ln w="15875" cap="flat" cmpd="sng" algn="ctr">
          <a:solidFill>
            <a:schemeClr val="accent5">
              <a:hueOff val="-2786865"/>
              <a:satOff val="27940"/>
              <a:lumOff val="-19412"/>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0CC8082-20E3-4213-9A4B-3D96E48ED2EE}">
      <dsp:nvSpPr>
        <dsp:cNvPr id="0" name=""/>
        <dsp:cNvSpPr/>
      </dsp:nvSpPr>
      <dsp:spPr>
        <a:xfrm rot="5400000">
          <a:off x="8524501" y="33624"/>
          <a:ext cx="894633" cy="1488650"/>
        </a:xfrm>
        <a:prstGeom prst="corner">
          <a:avLst>
            <a:gd name="adj1" fmla="val 16120"/>
            <a:gd name="adj2" fmla="val 16110"/>
          </a:avLst>
        </a:prstGeom>
        <a:solidFill>
          <a:schemeClr val="accent5">
            <a:hueOff val="-3096517"/>
            <a:satOff val="31044"/>
            <a:lumOff val="-21569"/>
            <a:alphaOff val="0"/>
          </a:schemeClr>
        </a:solidFill>
        <a:ln w="15875" cap="flat" cmpd="sng" algn="ctr">
          <a:solidFill>
            <a:schemeClr val="accent5">
              <a:hueOff val="-3096517"/>
              <a:satOff val="31044"/>
              <a:lumOff val="-2156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17392FA-AC94-4F7F-868C-6C511CAB06D2}">
      <dsp:nvSpPr>
        <dsp:cNvPr id="0" name=""/>
        <dsp:cNvSpPr/>
      </dsp:nvSpPr>
      <dsp:spPr>
        <a:xfrm>
          <a:off x="8375165" y="478410"/>
          <a:ext cx="1343961" cy="11780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rtl="0">
            <a:lnSpc>
              <a:spcPct val="90000"/>
            </a:lnSpc>
            <a:spcBef>
              <a:spcPct val="0"/>
            </a:spcBef>
            <a:spcAft>
              <a:spcPct val="35000"/>
            </a:spcAft>
          </a:pPr>
          <a:r>
            <a:rPr lang="en-US" sz="1400" kern="1200" dirty="0" smtClean="0"/>
            <a:t>Case Closure</a:t>
          </a:r>
          <a:endParaRPr lang="en-US" sz="1400" kern="1200" dirty="0"/>
        </a:p>
      </dsp:txBody>
      <dsp:txXfrm>
        <a:off x="8375165" y="478410"/>
        <a:ext cx="1343961" cy="1178061"/>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E6D8BB1-2C26-48D9-B12F-4B2852DD926D}">
      <dsp:nvSpPr>
        <dsp:cNvPr id="0" name=""/>
        <dsp:cNvSpPr/>
      </dsp:nvSpPr>
      <dsp:spPr>
        <a:xfrm>
          <a:off x="3814222" y="40227"/>
          <a:ext cx="2091817" cy="2091817"/>
        </a:xfrm>
        <a:prstGeom prst="ellipse">
          <a:avLst/>
        </a:prstGeom>
        <a:gradFill rotWithShape="0">
          <a:gsLst>
            <a:gs pos="0">
              <a:schemeClr val="accent5">
                <a:alpha val="50000"/>
                <a:hueOff val="0"/>
                <a:satOff val="0"/>
                <a:lumOff val="0"/>
                <a:alphaOff val="0"/>
                <a:tint val="100000"/>
                <a:shade val="85000"/>
                <a:satMod val="100000"/>
                <a:lumMod val="100000"/>
              </a:schemeClr>
            </a:gs>
            <a:gs pos="100000">
              <a:schemeClr val="accent5">
                <a:alpha val="50000"/>
                <a:hueOff val="0"/>
                <a:satOff val="0"/>
                <a:lumOff val="0"/>
                <a:alphaOff val="0"/>
                <a:tint val="90000"/>
                <a:shade val="100000"/>
                <a:satMod val="150000"/>
                <a:lumMod val="100000"/>
              </a:schemeClr>
            </a:gs>
          </a:gsLst>
          <a:path path="circle">
            <a:fillToRect l="100000" t="100000" r="100000" b="100000"/>
          </a:path>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44550" rtl="0">
            <a:lnSpc>
              <a:spcPct val="90000"/>
            </a:lnSpc>
            <a:spcBef>
              <a:spcPct val="0"/>
            </a:spcBef>
            <a:spcAft>
              <a:spcPct val="35000"/>
            </a:spcAft>
          </a:pPr>
          <a:r>
            <a:rPr lang="en-US" sz="1900" kern="1200" smtClean="0"/>
            <a:t>Safety </a:t>
          </a:r>
          <a:endParaRPr lang="en-US" sz="1900" kern="1200"/>
        </a:p>
      </dsp:txBody>
      <dsp:txXfrm>
        <a:off x="4055586" y="321817"/>
        <a:ext cx="1609090" cy="663749"/>
      </dsp:txXfrm>
    </dsp:sp>
    <dsp:sp modelId="{B1D5DA33-6E94-47CB-BF6B-E7871AE12197}">
      <dsp:nvSpPr>
        <dsp:cNvPr id="0" name=""/>
        <dsp:cNvSpPr/>
      </dsp:nvSpPr>
      <dsp:spPr>
        <a:xfrm>
          <a:off x="4739449" y="965453"/>
          <a:ext cx="2091817" cy="2091817"/>
        </a:xfrm>
        <a:prstGeom prst="ellipse">
          <a:avLst/>
        </a:prstGeom>
        <a:gradFill rotWithShape="0">
          <a:gsLst>
            <a:gs pos="0">
              <a:schemeClr val="accent5">
                <a:alpha val="50000"/>
                <a:hueOff val="-1032172"/>
                <a:satOff val="10348"/>
                <a:lumOff val="-7190"/>
                <a:alphaOff val="0"/>
                <a:tint val="100000"/>
                <a:shade val="85000"/>
                <a:satMod val="100000"/>
                <a:lumMod val="100000"/>
              </a:schemeClr>
            </a:gs>
            <a:gs pos="100000">
              <a:schemeClr val="accent5">
                <a:alpha val="50000"/>
                <a:hueOff val="-1032172"/>
                <a:satOff val="10348"/>
                <a:lumOff val="-7190"/>
                <a:alphaOff val="0"/>
                <a:tint val="90000"/>
                <a:shade val="100000"/>
                <a:satMod val="150000"/>
                <a:lumMod val="100000"/>
              </a:schemeClr>
            </a:gs>
          </a:gsLst>
          <a:path path="circle">
            <a:fillToRect l="100000" t="100000" r="100000" b="100000"/>
          </a:path>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44550" rtl="0">
            <a:lnSpc>
              <a:spcPct val="90000"/>
            </a:lnSpc>
            <a:spcBef>
              <a:spcPct val="0"/>
            </a:spcBef>
            <a:spcAft>
              <a:spcPct val="35000"/>
            </a:spcAft>
          </a:pPr>
          <a:r>
            <a:rPr lang="en-US" sz="1900" kern="1200" smtClean="0"/>
            <a:t>Medical </a:t>
          </a:r>
          <a:endParaRPr lang="en-US" sz="1900" kern="1200"/>
        </a:p>
      </dsp:txBody>
      <dsp:txXfrm>
        <a:off x="5865812" y="1206817"/>
        <a:ext cx="804545" cy="1609090"/>
      </dsp:txXfrm>
    </dsp:sp>
    <dsp:sp modelId="{EE031396-9B4C-42BA-B1C5-144A6F365176}">
      <dsp:nvSpPr>
        <dsp:cNvPr id="0" name=""/>
        <dsp:cNvSpPr/>
      </dsp:nvSpPr>
      <dsp:spPr>
        <a:xfrm>
          <a:off x="3814222" y="1890680"/>
          <a:ext cx="2091817" cy="2091817"/>
        </a:xfrm>
        <a:prstGeom prst="ellipse">
          <a:avLst/>
        </a:prstGeom>
        <a:gradFill rotWithShape="0">
          <a:gsLst>
            <a:gs pos="0">
              <a:schemeClr val="accent5">
                <a:alpha val="50000"/>
                <a:hueOff val="-2064345"/>
                <a:satOff val="20696"/>
                <a:lumOff val="-14379"/>
                <a:alphaOff val="0"/>
                <a:tint val="100000"/>
                <a:shade val="85000"/>
                <a:satMod val="100000"/>
                <a:lumMod val="100000"/>
              </a:schemeClr>
            </a:gs>
            <a:gs pos="100000">
              <a:schemeClr val="accent5">
                <a:alpha val="50000"/>
                <a:hueOff val="-2064345"/>
                <a:satOff val="20696"/>
                <a:lumOff val="-14379"/>
                <a:alphaOff val="0"/>
                <a:tint val="90000"/>
                <a:shade val="100000"/>
                <a:satMod val="150000"/>
                <a:lumMod val="100000"/>
              </a:schemeClr>
            </a:gs>
          </a:gsLst>
          <a:path path="circle">
            <a:fillToRect l="100000" t="100000" r="100000" b="100000"/>
          </a:path>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44550" rtl="0">
            <a:lnSpc>
              <a:spcPct val="90000"/>
            </a:lnSpc>
            <a:spcBef>
              <a:spcPct val="0"/>
            </a:spcBef>
            <a:spcAft>
              <a:spcPct val="35000"/>
            </a:spcAft>
          </a:pPr>
          <a:r>
            <a:rPr lang="en-US" sz="1900" kern="1200" smtClean="0"/>
            <a:t>Psychosocial</a:t>
          </a:r>
          <a:endParaRPr lang="en-US" sz="1900" kern="1200"/>
        </a:p>
      </dsp:txBody>
      <dsp:txXfrm>
        <a:off x="4055586" y="3037157"/>
        <a:ext cx="1609090" cy="663749"/>
      </dsp:txXfrm>
    </dsp:sp>
    <dsp:sp modelId="{B6D22CD1-A98C-42DA-9A71-883ABF03CF4D}">
      <dsp:nvSpPr>
        <dsp:cNvPr id="0" name=""/>
        <dsp:cNvSpPr/>
      </dsp:nvSpPr>
      <dsp:spPr>
        <a:xfrm>
          <a:off x="2888995" y="965453"/>
          <a:ext cx="2091817" cy="2091817"/>
        </a:xfrm>
        <a:prstGeom prst="ellipse">
          <a:avLst/>
        </a:prstGeom>
        <a:gradFill rotWithShape="0">
          <a:gsLst>
            <a:gs pos="0">
              <a:schemeClr val="accent5">
                <a:alpha val="50000"/>
                <a:hueOff val="-3096517"/>
                <a:satOff val="31044"/>
                <a:lumOff val="-21569"/>
                <a:alphaOff val="0"/>
                <a:tint val="100000"/>
                <a:shade val="85000"/>
                <a:satMod val="100000"/>
                <a:lumMod val="100000"/>
              </a:schemeClr>
            </a:gs>
            <a:gs pos="100000">
              <a:schemeClr val="accent5">
                <a:alpha val="50000"/>
                <a:hueOff val="-3096517"/>
                <a:satOff val="31044"/>
                <a:lumOff val="-21569"/>
                <a:alphaOff val="0"/>
                <a:tint val="90000"/>
                <a:shade val="100000"/>
                <a:satMod val="150000"/>
                <a:lumMod val="100000"/>
              </a:schemeClr>
            </a:gs>
          </a:gsLst>
          <a:path path="circle">
            <a:fillToRect l="100000" t="100000" r="100000" b="100000"/>
          </a:path>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44550" rtl="0">
            <a:lnSpc>
              <a:spcPct val="90000"/>
            </a:lnSpc>
            <a:spcBef>
              <a:spcPct val="0"/>
            </a:spcBef>
            <a:spcAft>
              <a:spcPct val="35000"/>
            </a:spcAft>
          </a:pPr>
          <a:r>
            <a:rPr lang="en-US" sz="1900" kern="1200" smtClean="0"/>
            <a:t>Legal </a:t>
          </a:r>
          <a:endParaRPr lang="en-US" sz="1900" kern="1200"/>
        </a:p>
      </dsp:txBody>
      <dsp:txXfrm>
        <a:off x="3049904" y="1206817"/>
        <a:ext cx="804545" cy="1609090"/>
      </dsp:txXfrm>
    </dsp:sp>
  </dsp:spTree>
</dsp:drawing>
</file>

<file path=ppt/diagrams/layout1.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A25E439-1530-48C6-8969-6DA4F34F7868}" type="datetimeFigureOut">
              <a:rPr lang="en-US" smtClean="0"/>
              <a:pPr/>
              <a:t>04/25/2017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0DE82CF-111A-48C3-9B62-44A2FA92CA0D}" type="slidenum">
              <a:rPr lang="en-US" smtClean="0"/>
              <a:pPr/>
              <a:t>‹#›</a:t>
            </a:fld>
            <a:endParaRPr lang="en-US"/>
          </a:p>
        </p:txBody>
      </p:sp>
    </p:spTree>
    <p:extLst>
      <p:ext uri="{BB962C8B-B14F-4D97-AF65-F5344CB8AC3E}">
        <p14:creationId xmlns="" xmlns:p14="http://schemas.microsoft.com/office/powerpoint/2010/main" val="18561630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www.gbvresponders.org/" TargetMode="External"/><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smtClean="0"/>
              <a:t>Note:  This is just a cover slide – it is not part of the numbered slides in the Facilitator’s Guide.  </a:t>
            </a:r>
          </a:p>
          <a:p>
            <a:pPr eaLnBrk="1" hangingPunct="1">
              <a:spcBef>
                <a:spcPct val="0"/>
              </a:spcBef>
            </a:pPr>
            <a:endParaRPr lang="en-US" dirty="0" smtClean="0"/>
          </a:p>
        </p:txBody>
      </p:sp>
      <p:sp>
        <p:nvSpPr>
          <p:cNvPr id="33796" name="Slide Number Placeholder 3"/>
          <p:cNvSpPr>
            <a:spLocks noGrp="1"/>
          </p:cNvSpPr>
          <p:nvPr>
            <p:ph type="sldNum" sz="quarter" idx="5"/>
          </p:nvPr>
        </p:nvSpPr>
        <p:spPr bwMode="auto">
          <a:noFill/>
          <a:ln>
            <a:miter lim="800000"/>
            <a:headEnd/>
            <a:tailEnd/>
          </a:ln>
        </p:spPr>
        <p:txBody>
          <a:bodyPr/>
          <a:lstStyle/>
          <a:p>
            <a:fld id="{30426365-481A-43C3-962F-966B4A7F4431}" type="slidenum">
              <a:rPr lang="en-US">
                <a:solidFill>
                  <a:prstClr val="black"/>
                </a:solidFill>
              </a:rPr>
              <a:pPr/>
              <a:t>1</a:t>
            </a:fld>
            <a:endParaRPr lang="en-US">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initial assessment, caseworkers should</a:t>
            </a:r>
            <a:r>
              <a:rPr lang="en-US" baseline="0" dirty="0" smtClean="0"/>
              <a:t> focus on two key assessment points: 1. Facilitating a disclosure from the survivor and 2. assessing the survivor’s potential needs. We’ll go into each of these assessment points in further detail. </a:t>
            </a:r>
            <a:endParaRPr lang="en-US"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10</a:t>
            </a:fld>
            <a:endParaRPr lang="en-US"/>
          </a:p>
        </p:txBody>
      </p:sp>
    </p:spTree>
    <p:extLst>
      <p:ext uri="{BB962C8B-B14F-4D97-AF65-F5344CB8AC3E}">
        <p14:creationId xmlns="" xmlns:p14="http://schemas.microsoft.com/office/powerpoint/2010/main" val="20148194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a:t>
            </a:r>
            <a:r>
              <a:rPr lang="en-US" baseline="0" dirty="0" smtClean="0"/>
              <a:t> already talked about some of this when we discussed Communication Skills.  </a:t>
            </a:r>
            <a:r>
              <a:rPr lang="en-US" dirty="0" smtClean="0"/>
              <a:t>One of the</a:t>
            </a:r>
            <a:r>
              <a:rPr lang="en-US" baseline="0" dirty="0" smtClean="0"/>
              <a:t> difficult aspects of assessment can be talking with the survivor about the violence they have experienced. This is a review of strategies that can help facilitate a supportive conversation and make the survivor feel more at ease during assessment. </a:t>
            </a:r>
          </a:p>
          <a:p>
            <a:endParaRPr lang="en-US" baseline="0" dirty="0" smtClean="0"/>
          </a:p>
        </p:txBody>
      </p:sp>
      <p:sp>
        <p:nvSpPr>
          <p:cNvPr id="4" name="Slide Number Placeholder 3"/>
          <p:cNvSpPr>
            <a:spLocks noGrp="1"/>
          </p:cNvSpPr>
          <p:nvPr>
            <p:ph type="sldNum" sz="quarter" idx="10"/>
          </p:nvPr>
        </p:nvSpPr>
        <p:spPr/>
        <p:txBody>
          <a:bodyPr/>
          <a:lstStyle/>
          <a:p>
            <a:fld id="{90DE82CF-111A-48C3-9B62-44A2FA92CA0D}" type="slidenum">
              <a:rPr lang="en-US" smtClean="0"/>
              <a:pPr/>
              <a:t>11</a:t>
            </a:fld>
            <a:endParaRPr lang="en-US"/>
          </a:p>
        </p:txBody>
      </p:sp>
    </p:spTree>
    <p:extLst>
      <p:ext uri="{BB962C8B-B14F-4D97-AF65-F5344CB8AC3E}">
        <p14:creationId xmlns="" xmlns:p14="http://schemas.microsoft.com/office/powerpoint/2010/main" val="4921382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baseline="0" dirty="0" smtClean="0">
                <a:solidFill>
                  <a:schemeClr val="tx1"/>
                </a:solidFill>
                <a:latin typeface="+mn-lt"/>
                <a:ea typeface="+mn-ea"/>
                <a:cs typeface="+mn-cs"/>
              </a:rPr>
              <a:t>Before you begin your conversation with the survivor about what happened to her/him, you may want to gather basic information about their background. This may help the person feel more comfortable and safe, and it gives you more time to build rapport with them.</a:t>
            </a:r>
          </a:p>
          <a:p>
            <a:r>
              <a:rPr lang="en-US" sz="1200" kern="1200" baseline="0" dirty="0" smtClean="0">
                <a:solidFill>
                  <a:schemeClr val="tx1"/>
                </a:solidFill>
                <a:latin typeface="+mn-lt"/>
                <a:ea typeface="+mn-ea"/>
                <a:cs typeface="+mn-cs"/>
              </a:rPr>
              <a:t>Instead of asking a list of questions, begin with an open question that invites the person to tell you about her/himself. You can then ask follow-up questions if necessary. Information that is helpful to know includes:</a:t>
            </a:r>
          </a:p>
          <a:p>
            <a:pPr>
              <a:buFont typeface="Arial" pitchFamily="34" charset="0"/>
              <a:buChar char="•"/>
            </a:pPr>
            <a:r>
              <a:rPr lang="en-US" sz="1200" kern="1200" baseline="0" dirty="0" smtClean="0">
                <a:solidFill>
                  <a:schemeClr val="tx1"/>
                </a:solidFill>
                <a:latin typeface="+mn-lt"/>
                <a:ea typeface="+mn-ea"/>
                <a:cs typeface="+mn-cs"/>
              </a:rPr>
              <a:t>The survivor’s age (can be approximate if the person does not know)</a:t>
            </a:r>
          </a:p>
          <a:p>
            <a:pPr>
              <a:buFont typeface="Arial" pitchFamily="34" charset="0"/>
              <a:buChar char="•"/>
            </a:pPr>
            <a:r>
              <a:rPr lang="en-US" sz="1200" kern="1200" baseline="0" dirty="0" smtClean="0">
                <a:solidFill>
                  <a:schemeClr val="tx1"/>
                </a:solidFill>
                <a:latin typeface="+mn-lt"/>
                <a:ea typeface="+mn-ea"/>
                <a:cs typeface="+mn-cs"/>
              </a:rPr>
              <a:t>Current living situation</a:t>
            </a:r>
          </a:p>
          <a:p>
            <a:pPr>
              <a:buFont typeface="Arial" pitchFamily="34" charset="0"/>
              <a:buChar char="•"/>
            </a:pPr>
            <a:r>
              <a:rPr lang="en-US" sz="1200" kern="1200" baseline="0" dirty="0" smtClean="0">
                <a:solidFill>
                  <a:schemeClr val="tx1"/>
                </a:solidFill>
                <a:latin typeface="+mn-lt"/>
                <a:ea typeface="+mn-ea"/>
                <a:cs typeface="+mn-cs"/>
              </a:rPr>
              <a:t>Family situation</a:t>
            </a:r>
          </a:p>
          <a:p>
            <a:pPr>
              <a:buFont typeface="Arial" pitchFamily="34" charset="0"/>
              <a:buChar char="•"/>
            </a:pPr>
            <a:r>
              <a:rPr lang="en-US" sz="1200" kern="1200" baseline="0" dirty="0" smtClean="0">
                <a:solidFill>
                  <a:schemeClr val="tx1"/>
                </a:solidFill>
                <a:latin typeface="+mn-lt"/>
                <a:ea typeface="+mn-ea"/>
                <a:cs typeface="+mn-cs"/>
              </a:rPr>
              <a:t>Occupation or role in the community.</a:t>
            </a:r>
          </a:p>
          <a:p>
            <a:endParaRPr lang="en-US" sz="1200" kern="1200" baseline="0" dirty="0" smtClean="0">
              <a:solidFill>
                <a:schemeClr val="tx1"/>
              </a:solidFill>
              <a:latin typeface="+mn-lt"/>
              <a:ea typeface="+mn-ea"/>
              <a:cs typeface="+mn-cs"/>
            </a:endParaRP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You should always take your cue from the survivor. If they seem eager to speak about what happened to them,</a:t>
            </a:r>
          </a:p>
          <a:p>
            <a:r>
              <a:rPr lang="en-US" sz="1200" kern="1200" baseline="0" dirty="0" smtClean="0">
                <a:solidFill>
                  <a:schemeClr val="tx1"/>
                </a:solidFill>
                <a:latin typeface="+mn-lt"/>
                <a:ea typeface="+mn-ea"/>
                <a:cs typeface="+mn-cs"/>
              </a:rPr>
              <a:t>allow them to do this first and you can go back to gathering background information later on in your conversation.</a:t>
            </a:r>
            <a:endParaRPr lang="en-US" dirty="0" smtClean="0"/>
          </a:p>
          <a:p>
            <a:endParaRPr lang="en-US" dirty="0" smtClean="0"/>
          </a:p>
          <a:p>
            <a:endParaRPr lang="en-US" dirty="0" smtClean="0"/>
          </a:p>
          <a:p>
            <a:r>
              <a:rPr lang="en-US" baseline="0" dirty="0" smtClean="0"/>
              <a:t>It’s important to engage the survivor in a conversation instead of asking her a list of questions. You can do this by starting with an open-ended question that invites her to tell you about herself. </a:t>
            </a:r>
          </a:p>
          <a:p>
            <a:endParaRPr lang="en-US" baseline="0" dirty="0" smtClean="0"/>
          </a:p>
        </p:txBody>
      </p:sp>
      <p:sp>
        <p:nvSpPr>
          <p:cNvPr id="4" name="Slide Number Placeholder 3"/>
          <p:cNvSpPr>
            <a:spLocks noGrp="1"/>
          </p:cNvSpPr>
          <p:nvPr>
            <p:ph type="sldNum" sz="quarter" idx="10"/>
          </p:nvPr>
        </p:nvSpPr>
        <p:spPr/>
        <p:txBody>
          <a:bodyPr/>
          <a:lstStyle/>
          <a:p>
            <a:fld id="{90DE82CF-111A-48C3-9B62-44A2FA92CA0D}" type="slidenum">
              <a:rPr lang="en-US" smtClean="0"/>
              <a:pPr/>
              <a:t>12</a:t>
            </a:fld>
            <a:endParaRPr lang="en-US"/>
          </a:p>
        </p:txBody>
      </p:sp>
    </p:spTree>
    <p:extLst>
      <p:ext uri="{BB962C8B-B14F-4D97-AF65-F5344CB8AC3E}">
        <p14:creationId xmlns="" xmlns:p14="http://schemas.microsoft.com/office/powerpoint/2010/main" val="32331202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Moving forward,</a:t>
            </a:r>
            <a:r>
              <a:rPr lang="en-US" baseline="0" dirty="0" smtClean="0"/>
              <a:t> you want to understand what happened to the survivor.  </a:t>
            </a:r>
            <a:r>
              <a:rPr lang="en-US" sz="1200" kern="1200" baseline="0" dirty="0" smtClean="0">
                <a:solidFill>
                  <a:schemeClr val="tx1"/>
                </a:solidFill>
                <a:latin typeface="+mn-lt"/>
                <a:ea typeface="+mn-ea"/>
                <a:cs typeface="+mn-cs"/>
              </a:rPr>
              <a:t>The following information is important for you to understand</a:t>
            </a:r>
          </a:p>
          <a:p>
            <a:r>
              <a:rPr lang="en-US" sz="1200" kern="1200" baseline="0" dirty="0" smtClean="0">
                <a:solidFill>
                  <a:schemeClr val="tx1"/>
                </a:solidFill>
                <a:latin typeface="+mn-lt"/>
                <a:ea typeface="+mn-ea"/>
                <a:cs typeface="+mn-cs"/>
              </a:rPr>
              <a:t>about what happened to the person:</a:t>
            </a:r>
          </a:p>
          <a:p>
            <a:endParaRPr lang="en-US" sz="1200" b="1" kern="1200" baseline="0" dirty="0" smtClean="0">
              <a:solidFill>
                <a:schemeClr val="tx1"/>
              </a:solidFill>
              <a:latin typeface="+mn-lt"/>
              <a:ea typeface="+mn-ea"/>
              <a:cs typeface="+mn-cs"/>
            </a:endParaRPr>
          </a:p>
          <a:p>
            <a:r>
              <a:rPr lang="en-US" sz="1200" b="1" kern="1200" baseline="0" dirty="0" smtClean="0">
                <a:solidFill>
                  <a:schemeClr val="tx1"/>
                </a:solidFill>
                <a:latin typeface="+mn-lt"/>
                <a:ea typeface="+mn-ea"/>
                <a:cs typeface="+mn-cs"/>
              </a:rPr>
              <a:t>Nature of the violence or abuse. </a:t>
            </a:r>
            <a:r>
              <a:rPr lang="en-US" sz="1200" kern="1200" baseline="0" dirty="0" smtClean="0">
                <a:solidFill>
                  <a:schemeClr val="tx1"/>
                </a:solidFill>
                <a:latin typeface="+mn-lt"/>
                <a:ea typeface="+mn-ea"/>
                <a:cs typeface="+mn-cs"/>
              </a:rPr>
              <a:t>What kind of violence did the person experience? Although you do not need to ask many details about what happened, there are some things that are important to know because they</a:t>
            </a:r>
          </a:p>
          <a:p>
            <a:r>
              <a:rPr lang="en-US" sz="1200" kern="1200" baseline="0" dirty="0" smtClean="0">
                <a:solidFill>
                  <a:schemeClr val="tx1"/>
                </a:solidFill>
                <a:latin typeface="+mn-lt"/>
                <a:ea typeface="+mn-ea"/>
                <a:cs typeface="+mn-cs"/>
              </a:rPr>
              <a:t>may indicate the need for lifesaving medical care. For example, knowing if physical force and weapons were used, whether there is any severe pain (especially head injuries) or bleeding, and whether there was vaginal/</a:t>
            </a:r>
          </a:p>
          <a:p>
            <a:r>
              <a:rPr lang="en-US" sz="1200" kern="1200" baseline="0" dirty="0" smtClean="0">
                <a:solidFill>
                  <a:schemeClr val="tx1"/>
                </a:solidFill>
                <a:latin typeface="+mn-lt"/>
                <a:ea typeface="+mn-ea"/>
                <a:cs typeface="+mn-cs"/>
              </a:rPr>
              <a:t>anal penetration.</a:t>
            </a:r>
          </a:p>
          <a:p>
            <a:endParaRPr lang="en-US" sz="1200" kern="1200" baseline="0" dirty="0" smtClean="0">
              <a:solidFill>
                <a:schemeClr val="tx1"/>
              </a:solidFill>
              <a:latin typeface="+mn-lt"/>
              <a:ea typeface="+mn-ea"/>
              <a:cs typeface="+mn-cs"/>
            </a:endParaRPr>
          </a:p>
          <a:p>
            <a:r>
              <a:rPr lang="en-US" sz="1200" b="1" kern="1200" baseline="0" dirty="0" smtClean="0">
                <a:solidFill>
                  <a:schemeClr val="tx1"/>
                </a:solidFill>
                <a:latin typeface="+mn-lt"/>
                <a:ea typeface="+mn-ea"/>
                <a:cs typeface="+mn-cs"/>
              </a:rPr>
              <a:t>Who the perpetrator is and what access they have to the survivor. </a:t>
            </a:r>
            <a:r>
              <a:rPr lang="en-US" sz="1200" kern="1200" baseline="0" dirty="0" smtClean="0">
                <a:solidFill>
                  <a:schemeClr val="tx1"/>
                </a:solidFill>
                <a:latin typeface="+mn-lt"/>
                <a:ea typeface="+mn-ea"/>
                <a:cs typeface="+mn-cs"/>
              </a:rPr>
              <a:t>Gathering information about the</a:t>
            </a:r>
          </a:p>
          <a:p>
            <a:r>
              <a:rPr lang="en-US" sz="1200" kern="1200" baseline="0" dirty="0" smtClean="0">
                <a:solidFill>
                  <a:schemeClr val="tx1"/>
                </a:solidFill>
                <a:latin typeface="+mn-lt"/>
                <a:ea typeface="+mn-ea"/>
                <a:cs typeface="+mn-cs"/>
              </a:rPr>
              <a:t>perpetrator helps evaluate a survivor’s risks for future harm by the perpetrator and/or friends and relatives of the perpetrator. For example, if the person has been raped or assaulted by a close neighbor or member of the survivor’s family, they may not be able to return home. If the person is experiencing intimate partner violence, they will need to think through safety options</a:t>
            </a:r>
          </a:p>
          <a:p>
            <a:r>
              <a:rPr lang="en-US" sz="1200" kern="1200" baseline="0" dirty="0" smtClean="0">
                <a:solidFill>
                  <a:schemeClr val="tx1"/>
                </a:solidFill>
                <a:latin typeface="+mn-lt"/>
                <a:ea typeface="+mn-ea"/>
                <a:cs typeface="+mn-cs"/>
              </a:rPr>
              <a:t>carefully. </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Key areas for assessment include:</a:t>
            </a:r>
          </a:p>
          <a:p>
            <a:pPr>
              <a:buFont typeface="Arial" pitchFamily="34" charset="0"/>
              <a:buChar char="•"/>
            </a:pPr>
            <a:r>
              <a:rPr lang="en-US" sz="1200" kern="1200" baseline="0" dirty="0" smtClean="0">
                <a:solidFill>
                  <a:schemeClr val="tx1"/>
                </a:solidFill>
                <a:latin typeface="+mn-lt"/>
                <a:ea typeface="+mn-ea"/>
                <a:cs typeface="+mn-cs"/>
              </a:rPr>
              <a:t> Relationship of the perpetrator to the survivor and their family. Does the closeness of this relationship</a:t>
            </a:r>
          </a:p>
          <a:p>
            <a:pPr>
              <a:buFont typeface="Arial" pitchFamily="34" charset="0"/>
              <a:buNone/>
            </a:pPr>
            <a:r>
              <a:rPr lang="en-US" sz="1200" kern="1200" baseline="0" dirty="0" smtClean="0">
                <a:solidFill>
                  <a:schemeClr val="tx1"/>
                </a:solidFill>
                <a:latin typeface="+mn-lt"/>
                <a:ea typeface="+mn-ea"/>
                <a:cs typeface="+mn-cs"/>
              </a:rPr>
              <a:t>have implications for immediate safety or longer-term psychological effects?</a:t>
            </a:r>
          </a:p>
          <a:p>
            <a:pPr>
              <a:buFont typeface="Arial" pitchFamily="34" charset="0"/>
              <a:buChar char="•"/>
            </a:pPr>
            <a:r>
              <a:rPr lang="en-US" sz="1200" kern="1200" baseline="0" dirty="0" smtClean="0">
                <a:solidFill>
                  <a:schemeClr val="tx1"/>
                </a:solidFill>
                <a:latin typeface="+mn-lt"/>
                <a:ea typeface="+mn-ea"/>
                <a:cs typeface="+mn-cs"/>
              </a:rPr>
              <a:t>Where the perpetrator is now (if the survivor knows).</a:t>
            </a:r>
          </a:p>
          <a:p>
            <a:pPr>
              <a:buFont typeface="Arial" pitchFamily="34" charset="0"/>
              <a:buChar char="•"/>
            </a:pPr>
            <a:r>
              <a:rPr lang="en-US" sz="1200" kern="1200" baseline="0" dirty="0" smtClean="0">
                <a:solidFill>
                  <a:schemeClr val="tx1"/>
                </a:solidFill>
                <a:latin typeface="+mn-lt"/>
                <a:ea typeface="+mn-ea"/>
                <a:cs typeface="+mn-cs"/>
              </a:rPr>
              <a:t>Whether the perpetrator can access the survivor easily.</a:t>
            </a:r>
          </a:p>
          <a:p>
            <a:pPr>
              <a:buFont typeface="Arial" pitchFamily="34" charset="0"/>
              <a:buChar char="•"/>
            </a:pPr>
            <a:r>
              <a:rPr lang="en-US" sz="1200" kern="1200" baseline="0" dirty="0" smtClean="0">
                <a:solidFill>
                  <a:schemeClr val="tx1"/>
                </a:solidFill>
                <a:latin typeface="+mn-lt"/>
                <a:ea typeface="+mn-ea"/>
                <a:cs typeface="+mn-cs"/>
              </a:rPr>
              <a:t>The occupation or role in the community of the perpetrator. Does the perpetrator’s position and level of</a:t>
            </a:r>
          </a:p>
          <a:p>
            <a:pPr>
              <a:buFont typeface="Arial" pitchFamily="34" charset="0"/>
              <a:buChar char="•"/>
            </a:pPr>
            <a:r>
              <a:rPr lang="en-US" sz="1200" kern="1200" baseline="0" dirty="0" smtClean="0">
                <a:solidFill>
                  <a:schemeClr val="tx1"/>
                </a:solidFill>
                <a:latin typeface="+mn-lt"/>
                <a:ea typeface="+mn-ea"/>
                <a:cs typeface="+mn-cs"/>
              </a:rPr>
              <a:t>power raise further safety concerns?</a:t>
            </a:r>
          </a:p>
          <a:p>
            <a:pPr>
              <a:buFont typeface="Arial" pitchFamily="34" charset="0"/>
              <a:buChar char="•"/>
            </a:pPr>
            <a:r>
              <a:rPr lang="en-US" sz="1200" kern="1200" baseline="0" dirty="0" smtClean="0">
                <a:solidFill>
                  <a:schemeClr val="tx1"/>
                </a:solidFill>
                <a:latin typeface="+mn-lt"/>
                <a:ea typeface="+mn-ea"/>
                <a:cs typeface="+mn-cs"/>
              </a:rPr>
              <a:t>The number of perpetrators.</a:t>
            </a:r>
          </a:p>
          <a:p>
            <a:pPr>
              <a:buFont typeface="Arial" pitchFamily="34" charset="0"/>
              <a:buChar char="•"/>
            </a:pPr>
            <a:endParaRPr lang="en-US" sz="1200" kern="1200" baseline="0" dirty="0" smtClean="0">
              <a:solidFill>
                <a:schemeClr val="tx1"/>
              </a:solidFill>
              <a:latin typeface="+mn-lt"/>
              <a:ea typeface="+mn-ea"/>
              <a:cs typeface="+mn-cs"/>
            </a:endParaRPr>
          </a:p>
          <a:p>
            <a:pPr>
              <a:buFont typeface="Arial" pitchFamily="34" charset="0"/>
              <a:buNone/>
            </a:pPr>
            <a:r>
              <a:rPr lang="en-US" sz="1200" b="1" kern="1200" baseline="0" dirty="0" smtClean="0">
                <a:solidFill>
                  <a:schemeClr val="tx1"/>
                </a:solidFill>
                <a:latin typeface="+mn-lt"/>
                <a:ea typeface="+mn-ea"/>
                <a:cs typeface="+mn-cs"/>
              </a:rPr>
              <a:t>When the last incident took place</a:t>
            </a:r>
            <a:r>
              <a:rPr lang="en-US" sz="1200" kern="1200" baseline="0" dirty="0" smtClean="0">
                <a:solidFill>
                  <a:schemeClr val="tx1"/>
                </a:solidFill>
                <a:latin typeface="+mn-lt"/>
                <a:ea typeface="+mn-ea"/>
                <a:cs typeface="+mn-cs"/>
              </a:rPr>
              <a:t>. Knowing when the last incident took place is essential to </a:t>
            </a:r>
            <a:r>
              <a:rPr lang="en-US" sz="1200" kern="1200" baseline="0" dirty="0" err="1" smtClean="0">
                <a:solidFill>
                  <a:schemeClr val="tx1"/>
                </a:solidFill>
                <a:latin typeface="+mn-lt"/>
                <a:ea typeface="+mn-ea"/>
                <a:cs typeface="+mn-cs"/>
              </a:rPr>
              <a:t>analysing</a:t>
            </a:r>
            <a:r>
              <a:rPr lang="en-US" sz="1200" kern="1200" baseline="0" dirty="0" smtClean="0">
                <a:solidFill>
                  <a:schemeClr val="tx1"/>
                </a:solidFill>
                <a:latin typeface="+mn-lt"/>
                <a:ea typeface="+mn-ea"/>
                <a:cs typeface="+mn-cs"/>
              </a:rPr>
              <a:t> the</a:t>
            </a:r>
          </a:p>
          <a:p>
            <a:r>
              <a:rPr lang="en-US" sz="1200" kern="1200" baseline="0" dirty="0" smtClean="0">
                <a:solidFill>
                  <a:schemeClr val="tx1"/>
                </a:solidFill>
                <a:latin typeface="+mn-lt"/>
                <a:ea typeface="+mn-ea"/>
                <a:cs typeface="+mn-cs"/>
              </a:rPr>
              <a:t>urgency of a medical referral and for accurately informing the person about medical options. Depending on</a:t>
            </a:r>
          </a:p>
          <a:p>
            <a:r>
              <a:rPr lang="en-US" sz="1200" kern="1200" baseline="0" dirty="0" smtClean="0">
                <a:solidFill>
                  <a:schemeClr val="tx1"/>
                </a:solidFill>
                <a:latin typeface="+mn-lt"/>
                <a:ea typeface="+mn-ea"/>
                <a:cs typeface="+mn-cs"/>
              </a:rPr>
              <a:t>when the last incident took place, different medical treatments are available.</a:t>
            </a:r>
          </a:p>
          <a:p>
            <a:endParaRPr lang="en-US" sz="1200" kern="1200" baseline="0" dirty="0" smtClean="0">
              <a:solidFill>
                <a:schemeClr val="tx1"/>
              </a:solidFill>
              <a:latin typeface="+mn-lt"/>
              <a:ea typeface="+mn-ea"/>
              <a:cs typeface="+mn-cs"/>
            </a:endParaRPr>
          </a:p>
          <a:p>
            <a:r>
              <a:rPr lang="en-US" sz="1200" b="1" kern="1200" baseline="0" dirty="0" smtClean="0">
                <a:solidFill>
                  <a:schemeClr val="tx1"/>
                </a:solidFill>
                <a:latin typeface="+mn-lt"/>
                <a:ea typeface="+mn-ea"/>
                <a:cs typeface="+mn-cs"/>
              </a:rPr>
              <a:t>Frequency</a:t>
            </a:r>
            <a:r>
              <a:rPr lang="en-US" sz="1200" kern="1200" baseline="0" dirty="0" smtClean="0">
                <a:solidFill>
                  <a:schemeClr val="tx1"/>
                </a:solidFill>
                <a:latin typeface="+mn-lt"/>
                <a:ea typeface="+mn-ea"/>
                <a:cs typeface="+mn-cs"/>
              </a:rPr>
              <a:t>. If the person has a history of recurring abuse, focus the assessment on the most recent incident</a:t>
            </a:r>
          </a:p>
          <a:p>
            <a:r>
              <a:rPr lang="en-US" sz="1200" kern="1200" baseline="0" dirty="0" smtClean="0">
                <a:solidFill>
                  <a:schemeClr val="tx1"/>
                </a:solidFill>
                <a:latin typeface="+mn-lt"/>
                <a:ea typeface="+mn-ea"/>
                <a:cs typeface="+mn-cs"/>
              </a:rPr>
              <a:t>so that you can understand the current needs. This does not mean that the most recent incident is the most</a:t>
            </a:r>
          </a:p>
          <a:p>
            <a:r>
              <a:rPr lang="en-US" sz="1200" kern="1200" baseline="0" dirty="0" smtClean="0">
                <a:solidFill>
                  <a:schemeClr val="tx1"/>
                </a:solidFill>
                <a:latin typeface="+mn-lt"/>
                <a:ea typeface="+mn-ea"/>
                <a:cs typeface="+mn-cs"/>
              </a:rPr>
              <a:t>significant, but the person should not be asked to recount every incident of abuse at this time.</a:t>
            </a:r>
            <a:endParaRPr lang="en-US"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13</a:t>
            </a:fld>
            <a:endParaRPr lang="en-US"/>
          </a:p>
        </p:txBody>
      </p:sp>
    </p:spTree>
    <p:extLst>
      <p:ext uri="{BB962C8B-B14F-4D97-AF65-F5344CB8AC3E}">
        <p14:creationId xmlns="" xmlns:p14="http://schemas.microsoft.com/office/powerpoint/2010/main" val="7160676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Additionally, you will want to gather</a:t>
            </a:r>
            <a:r>
              <a:rPr lang="en-US" baseline="0" dirty="0" smtClean="0"/>
              <a:t> information about the last incident that took place. This helps you as the caseworker analyze the urgency of any medical referrals and accurately inform the survivor of her medical options. If the survivor has a history of recurring abuse, you will want to focus on the most recent incident to guide your understanding of the survivor’s immediate needs; this does NOT mean that the most recent incident is the most significant. Again, it is important to remember that survivors do not need to recount every incident of abuse or every detail of the abuse during the initial interview. We want to help the survivor feel in control and minimize the opportunity for </a:t>
            </a:r>
            <a:r>
              <a:rPr lang="en-US" baseline="0" dirty="0" err="1" smtClean="0"/>
              <a:t>retraumatization</a:t>
            </a:r>
            <a:r>
              <a:rPr lang="en-US" baseline="0" dirty="0" smtClean="0"/>
              <a:t> by the retelling of her story before she is ready to do so. </a:t>
            </a:r>
            <a:endParaRPr lang="en-US"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14</a:t>
            </a:fld>
            <a:endParaRPr lang="en-US"/>
          </a:p>
        </p:txBody>
      </p:sp>
    </p:spTree>
    <p:extLst>
      <p:ext uri="{BB962C8B-B14F-4D97-AF65-F5344CB8AC3E}">
        <p14:creationId xmlns="" xmlns:p14="http://schemas.microsoft.com/office/powerpoint/2010/main" val="42512406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take a look at what a “bad” process of facilitating a disclosure</a:t>
            </a:r>
            <a:r>
              <a:rPr lang="en-US" baseline="0" dirty="0" smtClean="0"/>
              <a:t> would look like (includes the process of understanding who the survivor is and understanding what happened). In groups of 4, pick two people to role play and two people to observe.</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**Distribute</a:t>
            </a:r>
            <a:r>
              <a:rPr lang="en-US" b="1" baseline="0" dirty="0" smtClean="0"/>
              <a:t> Handout 12.2 Facilitating Disclosure**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1" dirty="0" smtClean="0"/>
          </a:p>
          <a:p>
            <a:r>
              <a:rPr lang="en-US" baseline="0" dirty="0" smtClean="0"/>
              <a:t> I will give one person a script for a caseworker. One other person should play the part of a survivor of their choice. During the role play, the observing group members should take notes – what is the caseworker not doing well? What effect does it have on the survivor? What could the caseworker do to improve? Then discuss as a group. </a:t>
            </a:r>
          </a:p>
          <a:p>
            <a:endParaRPr lang="en-US" baseline="0" dirty="0" smtClean="0"/>
          </a:p>
          <a:p>
            <a:r>
              <a:rPr lang="en-US" baseline="0" dirty="0" smtClean="0"/>
              <a:t>After about 15 minutes, we will come back to the larger group to discuss.</a:t>
            </a:r>
            <a:endParaRPr lang="en-US"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15</a:t>
            </a:fld>
            <a:endParaRPr lang="en-US"/>
          </a:p>
        </p:txBody>
      </p:sp>
    </p:spTree>
    <p:extLst>
      <p:ext uri="{BB962C8B-B14F-4D97-AF65-F5344CB8AC3E}">
        <p14:creationId xmlns="" xmlns:p14="http://schemas.microsoft.com/office/powerpoint/2010/main" val="8405594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1031"/>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ヒラギノ角ゴ Pro W3" pitchFamily="14" charset="-128"/>
              </a:defRPr>
            </a:lvl1pPr>
            <a:lvl2pPr marL="757066" indent="-291179">
              <a:defRPr sz="2400">
                <a:solidFill>
                  <a:schemeClr val="tx1"/>
                </a:solidFill>
                <a:latin typeface="Arial" panose="020B0604020202020204" pitchFamily="34" charset="0"/>
                <a:ea typeface="ヒラギノ角ゴ Pro W3" pitchFamily="14" charset="-128"/>
              </a:defRPr>
            </a:lvl2pPr>
            <a:lvl3pPr marL="1164717" indent="-232943">
              <a:defRPr sz="2400">
                <a:solidFill>
                  <a:schemeClr val="tx1"/>
                </a:solidFill>
                <a:latin typeface="Arial" panose="020B0604020202020204" pitchFamily="34" charset="0"/>
                <a:ea typeface="ヒラギノ角ゴ Pro W3" pitchFamily="14" charset="-128"/>
              </a:defRPr>
            </a:lvl3pPr>
            <a:lvl4pPr marL="1630604" indent="-232943">
              <a:defRPr sz="2400">
                <a:solidFill>
                  <a:schemeClr val="tx1"/>
                </a:solidFill>
                <a:latin typeface="Arial" panose="020B0604020202020204" pitchFamily="34" charset="0"/>
                <a:ea typeface="ヒラギノ角ゴ Pro W3" pitchFamily="14" charset="-128"/>
              </a:defRPr>
            </a:lvl4pPr>
            <a:lvl5pPr marL="2096491" indent="-232943">
              <a:defRPr sz="2400">
                <a:solidFill>
                  <a:schemeClr val="tx1"/>
                </a:solidFill>
                <a:latin typeface="Arial" panose="020B0604020202020204" pitchFamily="34" charset="0"/>
                <a:ea typeface="ヒラギノ角ゴ Pro W3" pitchFamily="14" charset="-128"/>
              </a:defRPr>
            </a:lvl5pPr>
            <a:lvl6pPr marL="2562377" indent="-232943"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6pPr>
            <a:lvl7pPr marL="3028264" indent="-232943"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7pPr>
            <a:lvl8pPr marL="3494151" indent="-232943"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8pPr>
            <a:lvl9pPr marL="3960038" indent="-232943"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9pPr>
          </a:lstStyle>
          <a:p>
            <a:fld id="{1B78C42C-E368-409C-84EF-F9A06810BFBC}" type="slidenum">
              <a:rPr lang="en-US" altLang="en-US" sz="1200">
                <a:solidFill>
                  <a:srgbClr val="000000"/>
                </a:solidFill>
              </a:rPr>
              <a:pPr/>
              <a:t>16</a:t>
            </a:fld>
            <a:endParaRPr lang="en-US" altLang="en-US" sz="1200">
              <a:solidFill>
                <a:srgbClr val="000000"/>
              </a:solidFill>
            </a:endParaRPr>
          </a:p>
        </p:txBody>
      </p:sp>
      <p:sp>
        <p:nvSpPr>
          <p:cNvPr id="32771" name="Rectangle 1026"/>
          <p:cNvSpPr>
            <a:spLocks noGrp="1" noRot="1" noChangeAspect="1" noChangeArrowheads="1" noTextEdit="1"/>
          </p:cNvSpPr>
          <p:nvPr>
            <p:ph type="sldImg"/>
          </p:nvPr>
        </p:nvSpPr>
        <p:spPr>
          <a:ln/>
        </p:spPr>
      </p:sp>
      <p:sp>
        <p:nvSpPr>
          <p:cNvPr id="32772" name="Rectangle 1027"/>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sz="1200" kern="1200" baseline="0" dirty="0" smtClean="0">
                <a:solidFill>
                  <a:schemeClr val="tx1"/>
                </a:solidFill>
                <a:latin typeface="+mn-lt"/>
                <a:ea typeface="+mn-ea"/>
                <a:cs typeface="+mn-cs"/>
              </a:rPr>
              <a:t>After a survivor has shared their story, it is important to communicate compassion, validation and reassurance. </a:t>
            </a:r>
            <a:r>
              <a:rPr lang="en-US" altLang="en-US" b="0" i="0" dirty="0" smtClean="0">
                <a:latin typeface="Arial" panose="020B0604020202020204" pitchFamily="34" charset="0"/>
                <a:ea typeface="ヒラギノ角ゴ Pro W3" pitchFamily="14" charset="-128"/>
              </a:rPr>
              <a:t>In the Communication Skills </a:t>
            </a:r>
            <a:r>
              <a:rPr lang="en-US" altLang="en-US" b="0" i="0" baseline="0" dirty="0" smtClean="0">
                <a:latin typeface="Arial" panose="020B0604020202020204" pitchFamily="34" charset="0"/>
                <a:ea typeface="ヒラギノ角ゴ Pro W3" pitchFamily="14" charset="-128"/>
              </a:rPr>
              <a:t>module</a:t>
            </a:r>
            <a:r>
              <a:rPr lang="en-US" altLang="en-US" b="0" i="0" dirty="0" smtClean="0">
                <a:latin typeface="Arial" panose="020B0604020202020204" pitchFamily="34" charset="0"/>
                <a:ea typeface="ヒラギノ角ゴ Pro W3" pitchFamily="14" charset="-128"/>
              </a:rPr>
              <a:t>, we talked about Healing Statements as a communication strategy.  Here</a:t>
            </a:r>
            <a:r>
              <a:rPr lang="en-US" altLang="en-US" b="0" i="0" baseline="0" dirty="0" smtClean="0">
                <a:latin typeface="Arial" panose="020B0604020202020204" pitchFamily="34" charset="0"/>
                <a:ea typeface="ヒラギノ角ゴ Pro W3" pitchFamily="14" charset="-128"/>
              </a:rPr>
              <a:t> is a reminder of our Healing </a:t>
            </a:r>
            <a:r>
              <a:rPr lang="en-US" altLang="en-US" b="0" i="0" dirty="0" smtClean="0">
                <a:latin typeface="Arial" panose="020B0604020202020204" pitchFamily="34" charset="0"/>
                <a:ea typeface="ヒラギノ角ゴ Pro W3" pitchFamily="14" charset="-128"/>
              </a:rPr>
              <a:t>Statements.</a:t>
            </a:r>
            <a:r>
              <a:rPr lang="en-US" altLang="en-US" b="0" i="0" baseline="0" dirty="0" smtClean="0">
                <a:latin typeface="Arial" panose="020B0604020202020204" pitchFamily="34" charset="0"/>
                <a:ea typeface="ヒラギノ角ゴ Pro W3" pitchFamily="14" charset="-128"/>
              </a:rPr>
              <a:t>  We also came up with our own.  Let’s go back to these.  </a:t>
            </a:r>
            <a:endParaRPr lang="en-US" altLang="en-US" b="0" i="0" dirty="0" smtClean="0">
              <a:latin typeface="Arial" panose="020B0604020202020204" pitchFamily="34" charset="0"/>
              <a:ea typeface="ヒラギノ角ゴ Pro W3" pitchFamily="14" charset="-128"/>
            </a:endParaRPr>
          </a:p>
          <a:p>
            <a:endParaRPr lang="en-US" altLang="en-US" b="1" i="0" dirty="0" smtClean="0">
              <a:latin typeface="Arial" panose="020B0604020202020204" pitchFamily="34" charset="0"/>
              <a:ea typeface="ヒラギノ角ゴ Pro W3" pitchFamily="14" charset="-128"/>
            </a:endParaRPr>
          </a:p>
          <a:p>
            <a:endParaRPr lang="en-US" altLang="en-US" b="1" i="0" dirty="0" smtClean="0">
              <a:latin typeface="Arial" panose="020B0604020202020204" pitchFamily="34" charset="0"/>
              <a:ea typeface="ヒラギノ角ゴ Pro W3" pitchFamily="14" charset="-128"/>
            </a:endParaRPr>
          </a:p>
          <a:p>
            <a:endParaRPr lang="en-US" altLang="en-US" i="1" dirty="0" smtClean="0">
              <a:latin typeface="Arial" panose="020B0604020202020204" pitchFamily="34" charset="0"/>
              <a:ea typeface="ヒラギノ角ゴ Pro W3" pitchFamily="14" charset="-128"/>
            </a:endParaRPr>
          </a:p>
          <a:p>
            <a:endParaRPr lang="en-US" sz="1200" i="1" kern="1200" baseline="0" dirty="0" smtClean="0">
              <a:solidFill>
                <a:schemeClr val="tx1"/>
              </a:solidFill>
              <a:latin typeface="Arial" panose="020B0604020202020204" pitchFamily="34" charset="0"/>
              <a:ea typeface="+mn-ea"/>
              <a:cs typeface="+mn-cs"/>
            </a:endParaRPr>
          </a:p>
          <a:p>
            <a:endParaRPr lang="en-US" altLang="en-US" dirty="0" smtClean="0">
              <a:latin typeface="Arial" panose="020B0604020202020204" pitchFamily="34" charset="0"/>
              <a:ea typeface="ヒラギノ角ゴ Pro W3" pitchFamily="14" charset="-128"/>
            </a:endParaRPr>
          </a:p>
        </p:txBody>
      </p:sp>
    </p:spTree>
    <p:extLst>
      <p:ext uri="{BB962C8B-B14F-4D97-AF65-F5344CB8AC3E}">
        <p14:creationId xmlns="" xmlns:p14="http://schemas.microsoft.com/office/powerpoint/2010/main" val="14272381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a:t>
            </a:r>
            <a:r>
              <a:rPr lang="en-US" baseline="0" dirty="0" smtClean="0"/>
              <a:t> the survivor tells you their story, you will gain an understanding of what their major concerns are and what information you may need to gather in order to fully understand their needs. Survivors’ needs usually fall into one of four categories: safety, medical, psychosocial, and legal. We’re going to look at assessing each set of needs in more depth. </a:t>
            </a:r>
          </a:p>
          <a:p>
            <a:endParaRPr lang="en-US" baseline="0" dirty="0" smtClean="0"/>
          </a:p>
          <a:p>
            <a:r>
              <a:rPr lang="en-US" baseline="0" dirty="0" smtClean="0"/>
              <a:t>We often prioritize safety and health because they can be life saving.  </a:t>
            </a:r>
          </a:p>
          <a:p>
            <a:endParaRPr lang="en-US" baseline="0"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17</a:t>
            </a:fld>
            <a:endParaRPr lang="en-US"/>
          </a:p>
        </p:txBody>
      </p:sp>
    </p:spTree>
    <p:extLst>
      <p:ext uri="{BB962C8B-B14F-4D97-AF65-F5344CB8AC3E}">
        <p14:creationId xmlns="" xmlns:p14="http://schemas.microsoft.com/office/powerpoint/2010/main" val="31170639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Determining the survivor’s current safety is the most important assessment</a:t>
            </a:r>
            <a:r>
              <a:rPr lang="en-US" baseline="0" dirty="0" smtClean="0"/>
              <a:t> category and should therefore be conducted first. You will determine the level of the survivor’s safety by understanding her sense of safety in the home, in the community and her identified safety and support systems. </a:t>
            </a:r>
            <a:endParaRPr lang="en-US"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18</a:t>
            </a:fld>
            <a:endParaRPr lang="en-US"/>
          </a:p>
        </p:txBody>
      </p:sp>
    </p:spTree>
    <p:extLst>
      <p:ext uri="{BB962C8B-B14F-4D97-AF65-F5344CB8AC3E}">
        <p14:creationId xmlns="" xmlns:p14="http://schemas.microsoft.com/office/powerpoint/2010/main" val="9241635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can begin to assess safety when the survivor</a:t>
            </a:r>
            <a:r>
              <a:rPr lang="en-US" baseline="0" dirty="0" smtClean="0"/>
              <a:t> is telling their story, by listening carefully for situations, circumstances, and people that are harming the survivor. You can then engage with them by asking questions to help gage their sense of safety. </a:t>
            </a:r>
          </a:p>
          <a:p>
            <a:endParaRPr lang="en-US" baseline="0" dirty="0" smtClean="0"/>
          </a:p>
          <a:p>
            <a:r>
              <a:rPr lang="en-US" baseline="0" dirty="0" smtClean="0"/>
              <a:t>You can have the survivor use a scale from 1-5, with 1 being in danger and 5 being completely safe, to rate their sense of safety in different situations and contexts. You will need to identify who they do not feel safe with and why, which places they do not feel safe in and why and, in cases of intimate partner violence, perpetrator-specific safety and risks. </a:t>
            </a:r>
          </a:p>
          <a:p>
            <a:endParaRPr lang="en-US" baseline="0" dirty="0" smtClean="0"/>
          </a:p>
          <a:p>
            <a:endParaRPr lang="en-US" baseline="0" dirty="0" smtClean="0"/>
          </a:p>
          <a:p>
            <a:r>
              <a:rPr lang="en-US" sz="1200" b="1" kern="1200" baseline="0" dirty="0" smtClean="0">
                <a:solidFill>
                  <a:schemeClr val="tx1"/>
                </a:solidFill>
                <a:latin typeface="+mn-lt"/>
                <a:ea typeface="+mn-ea"/>
                <a:cs typeface="+mn-cs"/>
              </a:rPr>
              <a:t>Listen and assess for:</a:t>
            </a:r>
          </a:p>
          <a:p>
            <a:r>
              <a:rPr lang="en-US" sz="1200" kern="1200" baseline="0" dirty="0" smtClean="0">
                <a:solidFill>
                  <a:schemeClr val="tx1"/>
                </a:solidFill>
                <a:latin typeface="+mn-lt"/>
                <a:ea typeface="+mn-ea"/>
                <a:cs typeface="+mn-cs"/>
              </a:rPr>
              <a:t>The person’s sense of safety in their home and in the community</a:t>
            </a:r>
          </a:p>
          <a:p>
            <a:r>
              <a:rPr lang="en-US" sz="1200" kern="1200" baseline="0" dirty="0" smtClean="0">
                <a:solidFill>
                  <a:schemeClr val="tx1"/>
                </a:solidFill>
                <a:latin typeface="+mn-lt"/>
                <a:ea typeface="+mn-ea"/>
                <a:cs typeface="+mn-cs"/>
              </a:rPr>
              <a:t>Identify with whom and where the survivor does not feel safe and why. You can do this by asking the</a:t>
            </a:r>
          </a:p>
          <a:p>
            <a:r>
              <a:rPr lang="en-US" sz="1200" kern="1200" baseline="0" dirty="0" smtClean="0">
                <a:solidFill>
                  <a:schemeClr val="tx1"/>
                </a:solidFill>
                <a:latin typeface="+mn-lt"/>
                <a:ea typeface="+mn-ea"/>
                <a:cs typeface="+mn-cs"/>
              </a:rPr>
              <a:t>person or by mapping it with them visually, i.e. conducting a mapping of places in the community where</a:t>
            </a:r>
          </a:p>
          <a:p>
            <a:r>
              <a:rPr lang="en-US" sz="1200" kern="1200" baseline="0" dirty="0" smtClean="0">
                <a:solidFill>
                  <a:schemeClr val="tx1"/>
                </a:solidFill>
                <a:latin typeface="+mn-lt"/>
                <a:ea typeface="+mn-ea"/>
                <a:cs typeface="+mn-cs"/>
              </a:rPr>
              <a:t>the person does not feel safe.</a:t>
            </a:r>
          </a:p>
          <a:p>
            <a:endParaRPr lang="en-US" sz="1200" kern="1200" baseline="0" dirty="0" smtClean="0">
              <a:solidFill>
                <a:schemeClr val="tx1"/>
              </a:solidFill>
              <a:latin typeface="+mn-lt"/>
              <a:ea typeface="+mn-ea"/>
              <a:cs typeface="+mn-cs"/>
            </a:endParaRPr>
          </a:p>
          <a:p>
            <a:endParaRPr lang="en-US" sz="1200"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90DE82CF-111A-48C3-9B62-44A2FA92CA0D}" type="slidenum">
              <a:rPr lang="en-US" smtClean="0"/>
              <a:pPr/>
              <a:t>19</a:t>
            </a:fld>
            <a:endParaRPr lang="en-US"/>
          </a:p>
        </p:txBody>
      </p:sp>
    </p:spTree>
    <p:extLst>
      <p:ext uri="{BB962C8B-B14F-4D97-AF65-F5344CB8AC3E}">
        <p14:creationId xmlns="" xmlns:p14="http://schemas.microsoft.com/office/powerpoint/2010/main" val="39451995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b="1" kern="1200" dirty="0" smtClean="0">
                <a:solidFill>
                  <a:schemeClr val="tx1"/>
                </a:solidFill>
                <a:effectLst/>
                <a:latin typeface="+mn-lt"/>
                <a:ea typeface="+mn-ea"/>
                <a:cs typeface="+mn-cs"/>
              </a:rPr>
              <a:t>Overview - Module 12:</a:t>
            </a:r>
            <a:r>
              <a:rPr lang="en-US" sz="1200" b="1" kern="1200" baseline="0" dirty="0" smtClean="0">
                <a:solidFill>
                  <a:schemeClr val="tx1"/>
                </a:solidFill>
                <a:effectLst/>
                <a:latin typeface="+mn-lt"/>
                <a:ea typeface="+mn-ea"/>
                <a:cs typeface="+mn-cs"/>
              </a:rPr>
              <a:t> Step 2 – Assessment</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Learning Objectives</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Use supportive</a:t>
            </a:r>
            <a:r>
              <a:rPr lang="en-US" sz="1200" kern="1200" baseline="0" dirty="0" smtClean="0">
                <a:solidFill>
                  <a:schemeClr val="tx1"/>
                </a:solidFill>
                <a:effectLst/>
                <a:latin typeface="+mn-lt"/>
                <a:ea typeface="+mn-ea"/>
                <a:cs typeface="+mn-cs"/>
              </a:rPr>
              <a:t> communication to facilitate disclosure </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Develop an understanding of the survivor’s situation and what happened</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Conduct a thorough assessment of a survivor’s safety, medical, psychological and legal needs</a:t>
            </a:r>
            <a:endParaRPr lang="en-GB" sz="120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Duration</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2-3 hours </a:t>
            </a:r>
            <a:endParaRPr lang="en-GB" sz="120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Materials</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Handout 12.1 – Pre-Assessment (one for facilitator and one for volunteer)  </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Handout 12.2 – Facilitating</a:t>
            </a:r>
            <a:r>
              <a:rPr lang="en-US" sz="1200" kern="1200" baseline="0" dirty="0" smtClean="0">
                <a:solidFill>
                  <a:schemeClr val="tx1"/>
                </a:solidFill>
                <a:effectLst/>
                <a:latin typeface="+mn-lt"/>
                <a:ea typeface="+mn-ea"/>
                <a:cs typeface="+mn-cs"/>
              </a:rPr>
              <a:t> Disclosure </a:t>
            </a:r>
            <a:r>
              <a:rPr lang="en-US" sz="1200" kern="1200" dirty="0" smtClean="0">
                <a:solidFill>
                  <a:schemeClr val="tx1"/>
                </a:solidFill>
                <a:effectLst/>
                <a:latin typeface="+mn-lt"/>
                <a:ea typeface="+mn-ea"/>
                <a:cs typeface="+mn-cs"/>
              </a:rPr>
              <a:t> (one for each group)   </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Handout 12.3 – Putting it All Togethe</a:t>
            </a:r>
            <a:r>
              <a:rPr lang="en-US" sz="1200" kern="1200" baseline="0" dirty="0" smtClean="0">
                <a:solidFill>
                  <a:schemeClr val="tx1"/>
                </a:solidFill>
                <a:effectLst/>
                <a:latin typeface="+mn-lt"/>
                <a:ea typeface="+mn-ea"/>
                <a:cs typeface="+mn-cs"/>
              </a:rPr>
              <a:t>r Activity </a:t>
            </a:r>
            <a:r>
              <a:rPr lang="en-US" sz="1200" kern="1200" dirty="0" smtClean="0">
                <a:solidFill>
                  <a:schemeClr val="tx1"/>
                </a:solidFill>
                <a:effectLst/>
                <a:latin typeface="+mn-lt"/>
                <a:ea typeface="+mn-ea"/>
                <a:cs typeface="+mn-cs"/>
              </a:rPr>
              <a:t>(one for each participant)</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Handout 12.4 – Suicide Risk Assessment </a:t>
            </a:r>
            <a:r>
              <a:rPr lang="en-US" sz="1200" kern="1200" dirty="0" smtClean="0">
                <a:solidFill>
                  <a:schemeClr val="tx1"/>
                </a:solidFill>
                <a:effectLst/>
                <a:latin typeface="+mn-lt"/>
                <a:ea typeface="+mn-ea"/>
                <a:cs typeface="+mn-cs"/>
              </a:rPr>
              <a:t>(</a:t>
            </a:r>
            <a:r>
              <a:rPr lang="en-US" sz="1200" kern="1200" dirty="0" smtClean="0">
                <a:solidFill>
                  <a:schemeClr val="tx1"/>
                </a:solidFill>
                <a:effectLst/>
                <a:latin typeface="+mn-lt"/>
                <a:ea typeface="+mn-ea"/>
                <a:cs typeface="+mn-cs"/>
              </a:rPr>
              <a:t>one for each participant)</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Preparation</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Prepare Role Play Activity</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Prepare case study for Handout 12.3</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Print handouts </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Arrange room </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Review slides and presenter notes</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Outline</a:t>
            </a:r>
            <a:endParaRPr lang="en-GB" sz="1200" kern="1200" dirty="0" smtClean="0">
              <a:solidFill>
                <a:schemeClr val="tx1"/>
              </a:solidFill>
              <a:effectLst/>
              <a:latin typeface="+mn-lt"/>
              <a:ea typeface="+mn-ea"/>
              <a:cs typeface="+mn-cs"/>
            </a:endParaRPr>
          </a:p>
          <a:p>
            <a:endParaRPr lang="en-AU" sz="1200" b="1"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10</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Objectives, Introduction &amp; Overview (1-4)</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15</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Assessment Activity &amp; Assessment (5-6)</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10</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Pre-Assessment Activity &amp; Slides (7-8)</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5</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Assessment</a:t>
            </a:r>
            <a:r>
              <a:rPr lang="en-US" sz="1200" kern="1200" baseline="0" dirty="0" smtClean="0">
                <a:solidFill>
                  <a:schemeClr val="tx1"/>
                </a:solidFill>
                <a:effectLst/>
                <a:latin typeface="+mn-lt"/>
                <a:ea typeface="+mn-ea"/>
                <a:cs typeface="+mn-cs"/>
              </a:rPr>
              <a:t> Overview </a:t>
            </a:r>
            <a:r>
              <a:rPr lang="en-US" sz="1200" kern="1200" dirty="0" smtClean="0">
                <a:solidFill>
                  <a:schemeClr val="tx1"/>
                </a:solidFill>
                <a:effectLst/>
                <a:latin typeface="+mn-lt"/>
                <a:ea typeface="+mn-ea"/>
                <a:cs typeface="+mn-cs"/>
              </a:rPr>
              <a:t>(9)</a:t>
            </a:r>
            <a:endParaRPr lang="en-GB" sz="1200" kern="1200" dirty="0" smtClean="0">
              <a:solidFill>
                <a:schemeClr val="tx1"/>
              </a:solidFill>
              <a:effectLst/>
              <a:latin typeface="+mn-lt"/>
              <a:ea typeface="+mn-ea"/>
              <a:cs typeface="+mn-cs"/>
            </a:endParaRPr>
          </a:p>
          <a:p>
            <a:r>
              <a:rPr lang="en-US" sz="1200" kern="1200" baseline="0" dirty="0" smtClean="0">
                <a:solidFill>
                  <a:schemeClr val="tx1"/>
                </a:solidFill>
                <a:effectLst/>
                <a:latin typeface="+mn-lt"/>
                <a:ea typeface="+mn-ea"/>
                <a:cs typeface="+mn-cs"/>
              </a:rPr>
              <a:t>25</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baseline="0" dirty="0" smtClean="0">
                <a:solidFill>
                  <a:schemeClr val="tx1"/>
                </a:solidFill>
                <a:effectLst/>
                <a:latin typeface="+mn-lt"/>
                <a:ea typeface="+mn-ea"/>
                <a:cs typeface="+mn-cs"/>
              </a:rPr>
              <a:t>Facilitating Disclosure </a:t>
            </a:r>
            <a:r>
              <a:rPr lang="en-US" sz="1200" kern="1200" dirty="0" smtClean="0">
                <a:solidFill>
                  <a:schemeClr val="tx1"/>
                </a:solidFill>
                <a:effectLst/>
                <a:latin typeface="+mn-lt"/>
                <a:ea typeface="+mn-ea"/>
                <a:cs typeface="+mn-cs"/>
              </a:rPr>
              <a:t> (10-14)</a:t>
            </a:r>
            <a:endParaRPr lang="en-GB" sz="1200" kern="1200" dirty="0" smtClean="0">
              <a:solidFill>
                <a:schemeClr val="tx1"/>
              </a:solidFill>
              <a:effectLst/>
              <a:latin typeface="+mn-lt"/>
              <a:ea typeface="+mn-ea"/>
              <a:cs typeface="+mn-cs"/>
            </a:endParaRPr>
          </a:p>
          <a:p>
            <a:r>
              <a:rPr lang="en-US" sz="1200" kern="1200" baseline="0" dirty="0" smtClean="0">
                <a:solidFill>
                  <a:schemeClr val="tx1"/>
                </a:solidFill>
                <a:effectLst/>
                <a:latin typeface="+mn-lt"/>
                <a:ea typeface="+mn-ea"/>
                <a:cs typeface="+mn-cs"/>
              </a:rPr>
              <a:t>5</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Responding to Disclosure </a:t>
            </a:r>
            <a:r>
              <a:rPr lang="en-US" sz="1200" kern="1200" dirty="0" smtClean="0">
                <a:solidFill>
                  <a:schemeClr val="tx1"/>
                </a:solidFill>
                <a:effectLst/>
                <a:latin typeface="+mn-lt"/>
                <a:ea typeface="+mn-ea"/>
                <a:cs typeface="+mn-cs"/>
              </a:rPr>
              <a:t>(15)</a:t>
            </a:r>
            <a:endParaRPr lang="en-GB"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30</a:t>
            </a:r>
            <a:r>
              <a:rPr lang="en-GB" sz="1200" kern="1200" baseline="0" dirty="0" smtClean="0">
                <a:solidFill>
                  <a:schemeClr val="tx1"/>
                </a:solidFill>
                <a:effectLst/>
                <a:latin typeface="+mn-lt"/>
                <a:ea typeface="+mn-ea"/>
                <a:cs typeface="+mn-cs"/>
              </a:rPr>
              <a:t> -60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Assessing Needs (16-30)  </a:t>
            </a:r>
            <a:r>
              <a:rPr lang="en-US" sz="1200" kern="1200" dirty="0" smtClean="0">
                <a:solidFill>
                  <a:schemeClr val="tx1"/>
                </a:solidFill>
                <a:latin typeface="+mn-lt"/>
                <a:ea typeface="+mn-ea"/>
                <a:cs typeface="+mn-cs"/>
              </a:rPr>
              <a:t> (longer time frame to include optional content on suicide risk assessment) </a:t>
            </a:r>
          </a:p>
          <a:p>
            <a:r>
              <a:rPr lang="en-US" sz="1200" kern="1200" baseline="0" dirty="0" smtClean="0">
                <a:solidFill>
                  <a:schemeClr val="tx1"/>
                </a:solidFill>
                <a:effectLst/>
                <a:latin typeface="+mn-lt"/>
                <a:ea typeface="+mn-ea"/>
                <a:cs typeface="+mn-cs"/>
              </a:rPr>
              <a:t>30-45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Putting it All Together (31-32)</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5</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Closing (33)</a:t>
            </a:r>
            <a:endParaRPr lang="en-GB" sz="120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Technical Notes</a:t>
            </a:r>
            <a:endParaRPr lang="en-GB" sz="120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Using this Module</a:t>
            </a:r>
            <a:endParaRPr lang="en-GB"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pPr marL="171450" indent="-171450">
              <a:buFont typeface="Arial" charset="0"/>
              <a:buChar char="•"/>
            </a:pPr>
            <a:r>
              <a:rPr lang="en-US" sz="1200" kern="1200" dirty="0" smtClean="0">
                <a:solidFill>
                  <a:schemeClr val="tx1"/>
                </a:solidFill>
                <a:effectLst/>
                <a:latin typeface="+mn-lt"/>
                <a:ea typeface="+mn-ea"/>
                <a:cs typeface="+mn-cs"/>
              </a:rPr>
              <a:t>While it is important to encourage survivors to seek medical care quickly after experiencing assault, it is also important not to discourage care-seeking even after the time for key services has passed (e.g. 120 hours for contraception). There may be other curative services that can be provided after this time. </a:t>
            </a:r>
            <a:endParaRPr lang="en-GB" sz="1200" kern="1200" dirty="0" smtClean="0">
              <a:solidFill>
                <a:schemeClr val="tx1"/>
              </a:solidFill>
              <a:effectLst/>
              <a:latin typeface="+mn-lt"/>
              <a:ea typeface="+mn-ea"/>
              <a:cs typeface="+mn-cs"/>
            </a:endParaRPr>
          </a:p>
          <a:p>
            <a:pPr marL="171450" indent="-171450">
              <a:buFont typeface="Arial" charset="0"/>
              <a:buChar char="•"/>
            </a:pPr>
            <a:r>
              <a:rPr lang="en-US" sz="1200" kern="1200" dirty="0" smtClean="0">
                <a:solidFill>
                  <a:schemeClr val="tx1"/>
                </a:solidFill>
                <a:effectLst/>
                <a:latin typeface="+mn-lt"/>
                <a:ea typeface="+mn-ea"/>
                <a:cs typeface="+mn-cs"/>
              </a:rPr>
              <a:t>It is important to recognize that the help-seeking process looks different for different survivors – some may seek help immediately after an incident of violence, while others may take some time to do so. In addition, official, ‘formal’ services are rarely the first place a survivor will go for help. Particularly in cases of IPV, a survivor will likely have sought help in various ways from friends, family or other community members, and will have their own strategies to deal with and manage the violence. Our role is not to start from scratch but to understand what the survivor is already doing and how we can support that process. </a:t>
            </a:r>
            <a:endParaRPr lang="en-GB" sz="120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Facilitator Knowledge</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Facilitators should be familiar with the assessment step of case management, including how to assess safety, health, psychosocial and legal needs of survivors. </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In addition, it will be helpful for the facilitator to know what kinds of services are (likely to be) available in the area where the participants will be providing services to survivors. </a:t>
            </a:r>
            <a:endParaRPr lang="en-GB" sz="120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Key Messages</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The assessment phase of the case management process allows a caseworker to understand the situation, priorities and needs of a survivor. </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Before proceeding with a more systematic assessment, we should seek to understand immediate safety or health needs, and where/how the survivor has already sought help</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In assessing the needs of a survivor, a caseworker should seek to understand the survivor’s context and what the problem is for which they are seeking help. From here, we work with the survivor to understand whether and what support is needed in terms of their safety, health, and psychosocial well-being. When assessing legal assistance needs, remember that legal support can create particular risks for survivors and no-one should ever be pressured into taking legal action.</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Throughout the assessment phase, remember to maintain supportive conversation, using healing statements and taking enough time to make the survivor feel comfortable.</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A survivor should never be forced to access any services that s/he does not feel comfortable with.</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AU" sz="1200" kern="1200" dirty="0" smtClean="0">
              <a:solidFill>
                <a:schemeClr val="tx1"/>
              </a:solidFill>
              <a:effectLst/>
              <a:latin typeface="+mn-lt"/>
              <a:ea typeface="+mn-ea"/>
              <a:cs typeface="+mn-cs"/>
            </a:endParaRPr>
          </a:p>
          <a:p>
            <a:pPr marL="0" marR="0" indent="0" algn="l" defTabSz="914400" rtl="0" eaLnBrk="1" fontAlgn="base" latinLnBrk="0" hangingPunct="1">
              <a:lnSpc>
                <a:spcPct val="100000"/>
              </a:lnSpc>
              <a:spcBef>
                <a:spcPct val="0"/>
              </a:spcBef>
              <a:spcAft>
                <a:spcPct val="0"/>
              </a:spcAft>
              <a:buClrTx/>
              <a:buSzTx/>
              <a:buFontTx/>
              <a:buNone/>
              <a:tabLst/>
              <a:defRPr/>
            </a:pPr>
            <a:endParaRPr lang="en-US" dirty="0" smtClean="0"/>
          </a:p>
        </p:txBody>
      </p:sp>
      <p:sp>
        <p:nvSpPr>
          <p:cNvPr id="34820" name="Slide Number Placeholder 3"/>
          <p:cNvSpPr>
            <a:spLocks noGrp="1"/>
          </p:cNvSpPr>
          <p:nvPr>
            <p:ph type="sldNum" sz="quarter" idx="5"/>
          </p:nvPr>
        </p:nvSpPr>
        <p:spPr bwMode="auto">
          <a:noFill/>
          <a:ln>
            <a:miter lim="800000"/>
            <a:headEnd/>
            <a:tailEnd/>
          </a:ln>
        </p:spPr>
        <p:txBody>
          <a:bodyPr/>
          <a:lstStyle/>
          <a:p>
            <a:fld id="{C2D44066-B45F-4E38-A100-9B204B60426C}" type="slidenum">
              <a:rPr lang="en-US">
                <a:solidFill>
                  <a:prstClr val="black"/>
                </a:solidFill>
              </a:rPr>
              <a:pPr/>
              <a:t>2</a:t>
            </a:fld>
            <a:endParaRPr lang="en-US">
              <a:solidFill>
                <a:prstClr val="black"/>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Moving on to</a:t>
            </a:r>
            <a:r>
              <a:rPr lang="en-US" baseline="0" dirty="0" smtClean="0"/>
              <a:t> the health assessment; the goal of assessing the survivor’s health is to identify if a medical referral is needed. This is achieved by evaluating the survivor’s willingness or desire to receive a medical check-up, the survivor’s desire to have options counseling in the case of pregnancy, if available, and the survivor’s desire to undergo voluntary HIV/STI counseling and testing, if available. </a:t>
            </a:r>
            <a:endParaRPr lang="en-US"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20</a:t>
            </a:fld>
            <a:endParaRPr lang="en-US"/>
          </a:p>
        </p:txBody>
      </p:sp>
    </p:spTree>
    <p:extLst>
      <p:ext uri="{BB962C8B-B14F-4D97-AF65-F5344CB8AC3E}">
        <p14:creationId xmlns="" xmlns:p14="http://schemas.microsoft.com/office/powerpoint/2010/main" val="39276895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a:t>
            </a:r>
            <a:r>
              <a:rPr lang="en-US" baseline="0" dirty="0" smtClean="0"/>
              <a:t> with assessing for safety, you will listen carefully to the survivor’s story as she tells it for any potential medical implications of her experiences. You can then seek to understand the nature of the incident, for example, if it was a rape/sexual assault or physical abuse. You will want to obtain the date and/or timing of the most recent incident and find out if the survivor is in any pain or has any injuries. Remember that a survivor may not be willing or able to give exact timing of the most recent/previous incidents. </a:t>
            </a:r>
            <a:endParaRPr lang="en-US"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21</a:t>
            </a:fld>
            <a:endParaRPr lang="en-US"/>
          </a:p>
        </p:txBody>
      </p:sp>
    </p:spTree>
    <p:extLst>
      <p:ext uri="{BB962C8B-B14F-4D97-AF65-F5344CB8AC3E}">
        <p14:creationId xmlns="" xmlns:p14="http://schemas.microsoft.com/office/powerpoint/2010/main" val="23839209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completing</a:t>
            </a:r>
            <a:r>
              <a:rPr lang="en-US" baseline="0" dirty="0" smtClean="0"/>
              <a:t> the health assessment, you will make a determination of the level of urgency of the survivor’s needs: emergency or non-urgent. If the last incident was within 120 hours and the survivor is injured or experiencing physical pain, she may be able to receive emergency needs services such as: prevention of HIV, prevention of pregnancy, medical stabilization and/or treatment, and forensic evidence collection. If the survivor requests evidence collection for legal purposes, it is important that a medical examination be arranged and recorded as soon as possible with a qualified professional. If the survivor has not bathed or used the toilet, sperm can be collected from the mouth for up to 12 hours and from the vagina for up to 48 hours. If there was no penetration, sperm can be found on the body for up to 6 hours. Additionally, injuries should be documented in detail. </a:t>
            </a:r>
          </a:p>
          <a:p>
            <a:endParaRPr lang="en-US" baseline="0" dirty="0" smtClean="0"/>
          </a:p>
          <a:p>
            <a:r>
              <a:rPr lang="en-US" baseline="0" dirty="0" smtClean="0"/>
              <a:t>If the survivor is free from any physical pain, the sexual assault occurred more than 120 hours prior, and/or the nature of the assault did not include physical violence, touching or penetration, medical referrals may be needed but are not urgent. Survivors of sexual assault should not be delayed nor discouraged from seeking medical care. It is your duty as a caseworker to inform her of available services and give her the choice as to which services she wants. Some non-urgent but still important medical services include STIs that can be treated with antibiotics, hepatitis B vaccinations and treatment for incontinence of urine or stool as they may indicate severe complications such as fistula or rectal-sphincter damage. Finally, physical and genital exams and routine laboratory tests are recommended. </a:t>
            </a:r>
            <a:endParaRPr lang="en-US"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22</a:t>
            </a:fld>
            <a:endParaRPr lang="en-US"/>
          </a:p>
        </p:txBody>
      </p:sp>
    </p:spTree>
    <p:extLst>
      <p:ext uri="{BB962C8B-B14F-4D97-AF65-F5344CB8AC3E}">
        <p14:creationId xmlns="" xmlns:p14="http://schemas.microsoft.com/office/powerpoint/2010/main" val="27307702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Experiences of gender based</a:t>
            </a:r>
            <a:r>
              <a:rPr lang="en-US" baseline="0" dirty="0" smtClean="0"/>
              <a:t> violence have great impacts on the emotional well-being of survivors. You, as caseworkers, can begin to understand the survivor’s emotional state and functioning by observing the survivor’s communication style and behaviors while  they are telling their story. You can then follow-up with the person by conducting a basic assessment of their psychosocial functioning and finally by asking them about changes in their thinking and behavior since the abuse occurred. </a:t>
            </a:r>
            <a:endParaRPr lang="en-US"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23</a:t>
            </a:fld>
            <a:endParaRPr lang="en-US"/>
          </a:p>
        </p:txBody>
      </p:sp>
    </p:spTree>
    <p:extLst>
      <p:ext uri="{BB962C8B-B14F-4D97-AF65-F5344CB8AC3E}">
        <p14:creationId xmlns="" xmlns:p14="http://schemas.microsoft.com/office/powerpoint/2010/main" val="37902735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a:t>
            </a:r>
            <a:r>
              <a:rPr lang="en-US" baseline="0" dirty="0" smtClean="0"/>
              <a:t> conducting a brief psychosocial assessment it can be helpful to start by getting a basic sense of how the survivor is feeling. You can do this by using a scale from 1-5, using pictures (either of people experiencing emotions or more abstract pictures of scenes or colors) or using emotion faces and asking the client to point to the face they feel closest aligns with how they are feeling in the moment. </a:t>
            </a:r>
          </a:p>
          <a:p>
            <a:endParaRPr lang="en-US" baseline="0" dirty="0" smtClean="0"/>
          </a:p>
          <a:p>
            <a:r>
              <a:rPr lang="en-US" baseline="0" dirty="0" smtClean="0"/>
              <a:t>You will also want to observe their appearance and behavior. This is not intended to be a judgment about the survivor’s fashion sense or attractiveness, but is meant to assess their ability to maintain normal functioning. Do they look frazzled or disorganized?</a:t>
            </a:r>
          </a:p>
          <a:p>
            <a:endParaRPr lang="en-US" baseline="0" dirty="0" smtClean="0"/>
          </a:p>
          <a:p>
            <a:r>
              <a:rPr lang="en-US" baseline="0" dirty="0" smtClean="0"/>
              <a:t>You also need to discuss with the survivor any changes in feelings or behaviors they have had since the abuse. You want to look for indicators that they have stopped completing daily activities, stopped leaving the house, stopped talking with or seeing family and friends, are having trouble sleeping, have changed their eating habits (eating too much or too little), feels sad most of the time, complains of physical aches, or expresses that they feel hopeless. </a:t>
            </a:r>
            <a:r>
              <a:rPr lang="en-US" b="0" baseline="0" dirty="0" smtClean="0"/>
              <a:t>T</a:t>
            </a:r>
            <a:r>
              <a:rPr lang="en-US" sz="1200" b="0" kern="1200" baseline="0" dirty="0" smtClean="0">
                <a:solidFill>
                  <a:schemeClr val="tx1"/>
                </a:solidFill>
                <a:latin typeface="+mn-lt"/>
                <a:ea typeface="+mn-ea"/>
                <a:cs typeface="+mn-cs"/>
              </a:rPr>
              <a:t>o assess changes in the person’s feelings and behavior, you can say:</a:t>
            </a:r>
          </a:p>
          <a:p>
            <a:r>
              <a:rPr lang="en-US" sz="1200" i="1" kern="1200" baseline="0" dirty="0" smtClean="0">
                <a:solidFill>
                  <a:schemeClr val="tx1"/>
                </a:solidFill>
                <a:latin typeface="+mn-lt"/>
                <a:ea typeface="+mn-ea"/>
                <a:cs typeface="+mn-cs"/>
              </a:rPr>
              <a:t>Sometimes, what happened to you can cause you to act differently and feel differently than before.</a:t>
            </a:r>
          </a:p>
          <a:p>
            <a:r>
              <a:rPr lang="en-US" sz="1200" i="1" kern="1200" baseline="0" dirty="0" smtClean="0">
                <a:solidFill>
                  <a:schemeClr val="tx1"/>
                </a:solidFill>
                <a:latin typeface="+mn-lt"/>
                <a:ea typeface="+mn-ea"/>
                <a:cs typeface="+mn-cs"/>
              </a:rPr>
              <a:t>I’d like to ask you some questions about how you have been feeling and what you have been doing</a:t>
            </a:r>
          </a:p>
          <a:p>
            <a:r>
              <a:rPr lang="en-US" sz="1200" i="1" kern="1200" baseline="0" dirty="0" smtClean="0">
                <a:solidFill>
                  <a:schemeClr val="tx1"/>
                </a:solidFill>
                <a:latin typeface="+mn-lt"/>
                <a:ea typeface="+mn-ea"/>
                <a:cs typeface="+mn-cs"/>
              </a:rPr>
              <a:t>recently. Since [the incident] happened, have you / do you. . . [draw from examples provided as relevant]</a:t>
            </a:r>
          </a:p>
          <a:p>
            <a:endParaRPr lang="en-US" baseline="0" dirty="0" smtClean="0"/>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Understanding how the person’s feelings and behavior have changed since the incident can help you understand</a:t>
            </a:r>
          </a:p>
          <a:p>
            <a:r>
              <a:rPr lang="en-US" sz="1200" kern="1200" baseline="0" dirty="0" smtClean="0">
                <a:solidFill>
                  <a:schemeClr val="tx1"/>
                </a:solidFill>
                <a:latin typeface="+mn-lt"/>
                <a:ea typeface="+mn-ea"/>
                <a:cs typeface="+mn-cs"/>
              </a:rPr>
              <a:t>how they are functioning and what support they may need. For example, survivors who answer “yes” to many</a:t>
            </a:r>
          </a:p>
          <a:p>
            <a:r>
              <a:rPr lang="en-US" sz="1200" kern="1200" baseline="0" dirty="0" smtClean="0">
                <a:solidFill>
                  <a:schemeClr val="tx1"/>
                </a:solidFill>
                <a:latin typeface="+mn-lt"/>
                <a:ea typeface="+mn-ea"/>
                <a:cs typeface="+mn-cs"/>
              </a:rPr>
              <a:t>of these questions may be experiencing depression or anxiety and may require benefit from more advanced</a:t>
            </a:r>
          </a:p>
          <a:p>
            <a:r>
              <a:rPr lang="en-US" sz="1200" kern="1200" baseline="0" dirty="0" smtClean="0">
                <a:solidFill>
                  <a:schemeClr val="tx1"/>
                </a:solidFill>
                <a:latin typeface="+mn-lt"/>
                <a:ea typeface="+mn-ea"/>
                <a:cs typeface="+mn-cs"/>
              </a:rPr>
              <a:t>psychosocial services or mental health care.</a:t>
            </a:r>
            <a:endParaRPr lang="en-US"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24</a:t>
            </a:fld>
            <a:endParaRPr lang="en-US"/>
          </a:p>
        </p:txBody>
      </p:sp>
    </p:spTree>
    <p:extLst>
      <p:ext uri="{BB962C8B-B14F-4D97-AF65-F5344CB8AC3E}">
        <p14:creationId xmlns="" xmlns:p14="http://schemas.microsoft.com/office/powerpoint/2010/main" val="18623673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baseline="0" dirty="0" smtClean="0">
                <a:solidFill>
                  <a:schemeClr val="tx1"/>
                </a:solidFill>
                <a:latin typeface="+mn-lt"/>
                <a:ea typeface="+mn-ea"/>
                <a:cs typeface="+mn-cs"/>
              </a:rPr>
              <a:t>Assess opportunities for education and livelihoods</a:t>
            </a:r>
          </a:p>
          <a:p>
            <a:r>
              <a:rPr lang="en-US" sz="1200" kern="1200" baseline="0" dirty="0" smtClean="0">
                <a:solidFill>
                  <a:schemeClr val="tx1"/>
                </a:solidFill>
                <a:latin typeface="+mn-lt"/>
                <a:ea typeface="+mn-ea"/>
                <a:cs typeface="+mn-cs"/>
              </a:rPr>
              <a:t>For many survivors, a source of income and a meaningful activity can be a considerable source of both emotional</a:t>
            </a:r>
          </a:p>
          <a:p>
            <a:r>
              <a:rPr lang="en-US" sz="1200" kern="1200" baseline="0" dirty="0" smtClean="0">
                <a:solidFill>
                  <a:schemeClr val="tx1"/>
                </a:solidFill>
                <a:latin typeface="+mn-lt"/>
                <a:ea typeface="+mn-ea"/>
                <a:cs typeface="+mn-cs"/>
              </a:rPr>
              <a:t>and practical support, helping them build self-esteem as well as economic independence. Education can also be</a:t>
            </a:r>
          </a:p>
          <a:p>
            <a:r>
              <a:rPr lang="en-US" sz="1200" kern="1200" baseline="0" dirty="0" smtClean="0">
                <a:solidFill>
                  <a:schemeClr val="tx1"/>
                </a:solidFill>
                <a:latin typeface="+mn-lt"/>
                <a:ea typeface="+mn-ea"/>
                <a:cs typeface="+mn-cs"/>
              </a:rPr>
              <a:t>important for survivors, both adults and children, providing them not only with valuable knowledge and skills, but</a:t>
            </a:r>
          </a:p>
          <a:p>
            <a:r>
              <a:rPr lang="en-US" sz="1200" kern="1200" baseline="0" dirty="0" smtClean="0">
                <a:solidFill>
                  <a:schemeClr val="tx1"/>
                </a:solidFill>
                <a:latin typeface="+mn-lt"/>
                <a:ea typeface="+mn-ea"/>
                <a:cs typeface="+mn-cs"/>
              </a:rPr>
              <a:t>also with a daily routine and potentially a supportive social group.</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Keep in mind the following important considerations when assessing for education and livelihoods opportunities:</a:t>
            </a:r>
          </a:p>
          <a:p>
            <a:pPr>
              <a:buFont typeface="Arial" pitchFamily="34" charset="0"/>
              <a:buChar char="•"/>
            </a:pPr>
            <a:r>
              <a:rPr lang="en-US" sz="1200" kern="1200" baseline="0" dirty="0" smtClean="0">
                <a:solidFill>
                  <a:schemeClr val="tx1"/>
                </a:solidFill>
                <a:latin typeface="+mn-lt"/>
                <a:ea typeface="+mn-ea"/>
                <a:cs typeface="+mn-cs"/>
              </a:rPr>
              <a:t> Understand whether the survivors’ education/livelihood activities played a role in the GBV they</a:t>
            </a:r>
          </a:p>
          <a:p>
            <a:r>
              <a:rPr lang="en-US" sz="1200" kern="1200" baseline="0" dirty="0" smtClean="0">
                <a:solidFill>
                  <a:schemeClr val="tx1"/>
                </a:solidFill>
                <a:latin typeface="+mn-lt"/>
                <a:ea typeface="+mn-ea"/>
                <a:cs typeface="+mn-cs"/>
              </a:rPr>
              <a:t>experienced. In some cases, survivors are exposed to violence as a result of their work or education activities,</a:t>
            </a:r>
          </a:p>
          <a:p>
            <a:r>
              <a:rPr lang="en-US" sz="1200" kern="1200" baseline="0" dirty="0" smtClean="0">
                <a:solidFill>
                  <a:schemeClr val="tx1"/>
                </a:solidFill>
                <a:latin typeface="+mn-lt"/>
                <a:ea typeface="+mn-ea"/>
                <a:cs typeface="+mn-cs"/>
              </a:rPr>
              <a:t>for example in school or on the way to the marketplace. This could deter them from continuing these</a:t>
            </a:r>
          </a:p>
          <a:p>
            <a:r>
              <a:rPr lang="en-US" sz="1200" kern="1200" baseline="0" dirty="0" smtClean="0">
                <a:solidFill>
                  <a:schemeClr val="tx1"/>
                </a:solidFill>
                <a:latin typeface="+mn-lt"/>
                <a:ea typeface="+mn-ea"/>
                <a:cs typeface="+mn-cs"/>
              </a:rPr>
              <a:t>activities, making them potentially more vulnerable in the long term. It is important to talk through this in the</a:t>
            </a:r>
          </a:p>
          <a:p>
            <a:r>
              <a:rPr lang="en-US" sz="1200" kern="1200" baseline="0" dirty="0" smtClean="0">
                <a:solidFill>
                  <a:schemeClr val="tx1"/>
                </a:solidFill>
                <a:latin typeface="+mn-lt"/>
                <a:ea typeface="+mn-ea"/>
                <a:cs typeface="+mn-cs"/>
              </a:rPr>
              <a:t>safety assessment.</a:t>
            </a:r>
          </a:p>
          <a:p>
            <a:pPr>
              <a:buFont typeface="Arial" pitchFamily="34" charset="0"/>
              <a:buChar char="•"/>
            </a:pPr>
            <a:r>
              <a:rPr lang="en-US" sz="1200" kern="1200" baseline="0" dirty="0" smtClean="0">
                <a:solidFill>
                  <a:schemeClr val="tx1"/>
                </a:solidFill>
                <a:latin typeface="+mn-lt"/>
                <a:ea typeface="+mn-ea"/>
                <a:cs typeface="+mn-cs"/>
              </a:rPr>
              <a:t> Understand whether education/livelihood activities play a role in the survivor’s life goals. A survivor’s</a:t>
            </a:r>
          </a:p>
          <a:p>
            <a:r>
              <a:rPr lang="en-US" sz="1200" kern="1200" baseline="0" dirty="0" smtClean="0">
                <a:solidFill>
                  <a:schemeClr val="tx1"/>
                </a:solidFill>
                <a:latin typeface="+mn-lt"/>
                <a:ea typeface="+mn-ea"/>
                <a:cs typeface="+mn-cs"/>
              </a:rPr>
              <a:t>dream to finish school or to start their own business can be an important part of their life goals and action</a:t>
            </a:r>
          </a:p>
          <a:p>
            <a:r>
              <a:rPr lang="en-US" sz="1200" kern="1200" baseline="0" dirty="0" smtClean="0">
                <a:solidFill>
                  <a:schemeClr val="tx1"/>
                </a:solidFill>
                <a:latin typeface="+mn-lt"/>
                <a:ea typeface="+mn-ea"/>
                <a:cs typeface="+mn-cs"/>
              </a:rPr>
              <a:t>plan. They may feel that the incident or their situation after the incident will not allow them to pursue their</a:t>
            </a:r>
          </a:p>
          <a:p>
            <a:r>
              <a:rPr lang="en-US" sz="1200" kern="1200" baseline="0" dirty="0" smtClean="0">
                <a:solidFill>
                  <a:schemeClr val="tx1"/>
                </a:solidFill>
                <a:latin typeface="+mn-lt"/>
                <a:ea typeface="+mn-ea"/>
                <a:cs typeface="+mn-cs"/>
              </a:rPr>
              <a:t>ambitions. It is also important to understand that education/livelihoods may not be part of a survivor’s goals</a:t>
            </a:r>
          </a:p>
          <a:p>
            <a:r>
              <a:rPr lang="en-US" sz="1200" kern="1200" baseline="0" dirty="0" smtClean="0">
                <a:solidFill>
                  <a:schemeClr val="tx1"/>
                </a:solidFill>
                <a:latin typeface="+mn-lt"/>
                <a:ea typeface="+mn-ea"/>
                <a:cs typeface="+mn-cs"/>
              </a:rPr>
              <a:t>and that their needs may not be met in this area. As such, referral to such services should not be automatic,</a:t>
            </a:r>
          </a:p>
          <a:p>
            <a:r>
              <a:rPr lang="en-US" sz="1200" kern="1200" baseline="0" dirty="0" smtClean="0">
                <a:solidFill>
                  <a:schemeClr val="tx1"/>
                </a:solidFill>
                <a:latin typeface="+mn-lt"/>
                <a:ea typeface="+mn-ea"/>
                <a:cs typeface="+mn-cs"/>
              </a:rPr>
              <a:t>but rather based on expressed need. Avoid suggesting that education or livelihoods activities will somehow be</a:t>
            </a:r>
          </a:p>
          <a:p>
            <a:r>
              <a:rPr lang="en-US" sz="1200" kern="1200" baseline="0" dirty="0" smtClean="0">
                <a:solidFill>
                  <a:schemeClr val="tx1"/>
                </a:solidFill>
                <a:latin typeface="+mn-lt"/>
                <a:ea typeface="+mn-ea"/>
                <a:cs typeface="+mn-cs"/>
              </a:rPr>
              <a:t>a solution for survivors.</a:t>
            </a:r>
          </a:p>
          <a:p>
            <a:pPr>
              <a:buFont typeface="Arial" pitchFamily="34" charset="0"/>
              <a:buChar char="•"/>
            </a:pPr>
            <a:r>
              <a:rPr lang="en-US" sz="1200" kern="1200" baseline="0" dirty="0" smtClean="0">
                <a:solidFill>
                  <a:schemeClr val="tx1"/>
                </a:solidFill>
                <a:latin typeface="+mn-lt"/>
                <a:ea typeface="+mn-ea"/>
                <a:cs typeface="+mn-cs"/>
              </a:rPr>
              <a:t> Identify a survivor’s opportunities, barriers and supports related to accessing education/livelihoods. What</a:t>
            </a:r>
          </a:p>
          <a:p>
            <a:r>
              <a:rPr lang="en-US" sz="1200" kern="1200" baseline="0" dirty="0" smtClean="0">
                <a:solidFill>
                  <a:schemeClr val="tx1"/>
                </a:solidFill>
                <a:latin typeface="+mn-lt"/>
                <a:ea typeface="+mn-ea"/>
                <a:cs typeface="+mn-cs"/>
              </a:rPr>
              <a:t>were the survivor’s education/livelihood activities before the incident? Can they go back to them, or transfer</a:t>
            </a:r>
          </a:p>
          <a:p>
            <a:r>
              <a:rPr lang="en-US" sz="1200" kern="1200" baseline="0" dirty="0" smtClean="0">
                <a:solidFill>
                  <a:schemeClr val="tx1"/>
                </a:solidFill>
                <a:latin typeface="+mn-lt"/>
                <a:ea typeface="+mn-ea"/>
                <a:cs typeface="+mn-cs"/>
              </a:rPr>
              <a:t>those skills to new endeavors? Are there other skills they would like to apply or alternative business ideas</a:t>
            </a:r>
          </a:p>
          <a:p>
            <a:r>
              <a:rPr lang="en-US" sz="1200" kern="1200" baseline="0" dirty="0" smtClean="0">
                <a:solidFill>
                  <a:schemeClr val="tx1"/>
                </a:solidFill>
                <a:latin typeface="+mn-lt"/>
                <a:ea typeface="+mn-ea"/>
                <a:cs typeface="+mn-cs"/>
              </a:rPr>
              <a:t>they’d like to explore? Are there training </a:t>
            </a:r>
            <a:r>
              <a:rPr lang="en-US" sz="1200" kern="1200" baseline="0" dirty="0" err="1" smtClean="0">
                <a:solidFill>
                  <a:schemeClr val="tx1"/>
                </a:solidFill>
                <a:latin typeface="+mn-lt"/>
                <a:ea typeface="+mn-ea"/>
                <a:cs typeface="+mn-cs"/>
              </a:rPr>
              <a:t>programmes</a:t>
            </a:r>
            <a:r>
              <a:rPr lang="en-US" sz="1200" kern="1200" baseline="0" dirty="0" smtClean="0">
                <a:solidFill>
                  <a:schemeClr val="tx1"/>
                </a:solidFill>
                <a:latin typeface="+mn-lt"/>
                <a:ea typeface="+mn-ea"/>
                <a:cs typeface="+mn-cs"/>
              </a:rPr>
              <a:t> in the area that the survivor might be interested in? Is</a:t>
            </a:r>
          </a:p>
          <a:p>
            <a:r>
              <a:rPr lang="en-US" sz="1200" kern="1200" baseline="0" dirty="0" smtClean="0">
                <a:solidFill>
                  <a:schemeClr val="tx1"/>
                </a:solidFill>
                <a:latin typeface="+mn-lt"/>
                <a:ea typeface="+mn-ea"/>
                <a:cs typeface="+mn-cs"/>
              </a:rPr>
              <a:t>there a childcare centre or a supportive friend or relative who could help them with their children while they</a:t>
            </a:r>
          </a:p>
          <a:p>
            <a:r>
              <a:rPr lang="en-US" sz="1200" kern="1200" baseline="0" dirty="0" smtClean="0">
                <a:solidFill>
                  <a:schemeClr val="tx1"/>
                </a:solidFill>
                <a:latin typeface="+mn-lt"/>
                <a:ea typeface="+mn-ea"/>
                <a:cs typeface="+mn-cs"/>
              </a:rPr>
              <a:t>attend classes?</a:t>
            </a:r>
          </a:p>
          <a:p>
            <a:pPr>
              <a:buFont typeface="Arial" pitchFamily="34" charset="0"/>
              <a:buChar char="•"/>
            </a:pPr>
            <a:r>
              <a:rPr lang="en-US" sz="1200" kern="1200" baseline="0" dirty="0" smtClean="0">
                <a:solidFill>
                  <a:schemeClr val="tx1"/>
                </a:solidFill>
                <a:latin typeface="+mn-lt"/>
                <a:ea typeface="+mn-ea"/>
                <a:cs typeface="+mn-cs"/>
              </a:rPr>
              <a:t> Before beginning a conversation with the survivor, ensure you are well-informed about the existing</a:t>
            </a:r>
          </a:p>
          <a:p>
            <a:r>
              <a:rPr lang="en-US" sz="1200" kern="1200" baseline="0" dirty="0" smtClean="0">
                <a:solidFill>
                  <a:schemeClr val="tx1"/>
                </a:solidFill>
                <a:latin typeface="+mn-lt"/>
                <a:ea typeface="+mn-ea"/>
                <a:cs typeface="+mn-cs"/>
              </a:rPr>
              <a:t>supports and services in education/livelihoods in your context, so you can provide accurate information to</a:t>
            </a:r>
          </a:p>
          <a:p>
            <a:r>
              <a:rPr lang="en-US" sz="1200" kern="1200" baseline="0" dirty="0" smtClean="0">
                <a:solidFill>
                  <a:schemeClr val="tx1"/>
                </a:solidFill>
                <a:latin typeface="+mn-lt"/>
                <a:ea typeface="+mn-ea"/>
                <a:cs typeface="+mn-cs"/>
              </a:rPr>
              <a:t>the survivor about their options. Do not create false expectations. You should also be informed about and</a:t>
            </a:r>
          </a:p>
          <a:p>
            <a:r>
              <a:rPr lang="en-US" sz="1200" kern="1200" baseline="0" dirty="0" smtClean="0">
                <a:solidFill>
                  <a:schemeClr val="tx1"/>
                </a:solidFill>
                <a:latin typeface="+mn-lt"/>
                <a:ea typeface="+mn-ea"/>
                <a:cs typeface="+mn-cs"/>
              </a:rPr>
              <a:t>discuss the potential risks of such activities with a survivor.</a:t>
            </a:r>
          </a:p>
          <a:p>
            <a:pPr>
              <a:buFont typeface="Arial" pitchFamily="34" charset="0"/>
              <a:buChar char="•"/>
            </a:pPr>
            <a:r>
              <a:rPr lang="en-US" sz="1200" kern="1200" baseline="0" dirty="0" smtClean="0">
                <a:solidFill>
                  <a:schemeClr val="tx1"/>
                </a:solidFill>
                <a:latin typeface="+mn-lt"/>
                <a:ea typeface="+mn-ea"/>
                <a:cs typeface="+mn-cs"/>
              </a:rPr>
              <a:t>  Identify a range of options in education/livelihoods for survivors. Do not assume that one size will fit all.</a:t>
            </a:r>
          </a:p>
          <a:p>
            <a:r>
              <a:rPr lang="en-US" sz="1200" kern="1200" baseline="0" dirty="0" smtClean="0">
                <a:solidFill>
                  <a:schemeClr val="tx1"/>
                </a:solidFill>
                <a:latin typeface="+mn-lt"/>
                <a:ea typeface="+mn-ea"/>
                <a:cs typeface="+mn-cs"/>
              </a:rPr>
              <a:t>Support for younger survivors to continue or return to formal schooling is important, and may involve referral</a:t>
            </a:r>
          </a:p>
          <a:p>
            <a:r>
              <a:rPr lang="en-US" sz="1200" kern="1200" baseline="0" dirty="0" smtClean="0">
                <a:solidFill>
                  <a:schemeClr val="tx1"/>
                </a:solidFill>
                <a:latin typeface="+mn-lt"/>
                <a:ea typeface="+mn-ea"/>
                <a:cs typeface="+mn-cs"/>
              </a:rPr>
              <a:t>to accelerated learning </a:t>
            </a:r>
            <a:r>
              <a:rPr lang="en-US" sz="1200" kern="1200" baseline="0" dirty="0" err="1" smtClean="0">
                <a:solidFill>
                  <a:schemeClr val="tx1"/>
                </a:solidFill>
                <a:latin typeface="+mn-lt"/>
                <a:ea typeface="+mn-ea"/>
                <a:cs typeface="+mn-cs"/>
              </a:rPr>
              <a:t>programmes</a:t>
            </a:r>
            <a:r>
              <a:rPr lang="en-US" sz="1200" kern="1200" baseline="0" dirty="0" smtClean="0">
                <a:solidFill>
                  <a:schemeClr val="tx1"/>
                </a:solidFill>
                <a:latin typeface="+mn-lt"/>
                <a:ea typeface="+mn-ea"/>
                <a:cs typeface="+mn-cs"/>
              </a:rPr>
              <a:t> or catch-up classes. Where formal schooling is not an appropriate option,</a:t>
            </a:r>
          </a:p>
          <a:p>
            <a:r>
              <a:rPr lang="en-US" sz="1200" kern="1200" baseline="0" dirty="0" smtClean="0">
                <a:solidFill>
                  <a:schemeClr val="tx1"/>
                </a:solidFill>
                <a:latin typeface="+mn-lt"/>
                <a:ea typeface="+mn-ea"/>
                <a:cs typeface="+mn-cs"/>
              </a:rPr>
              <a:t>life-skills, literacy and numeracy classes may be a good way to provide both adolescent and adult survivors</a:t>
            </a:r>
          </a:p>
          <a:p>
            <a:r>
              <a:rPr lang="en-US" sz="1200" kern="1200" baseline="0" dirty="0" smtClean="0">
                <a:solidFill>
                  <a:schemeClr val="tx1"/>
                </a:solidFill>
                <a:latin typeface="+mn-lt"/>
                <a:ea typeface="+mn-ea"/>
                <a:cs typeface="+mn-cs"/>
              </a:rPr>
              <a:t>with important knowledge, skills and a meaningful activity. Livelihoods activities should also be carefully</a:t>
            </a:r>
          </a:p>
          <a:p>
            <a:r>
              <a:rPr lang="en-US" sz="1200" kern="1200" baseline="0" dirty="0" smtClean="0">
                <a:solidFill>
                  <a:schemeClr val="tx1"/>
                </a:solidFill>
                <a:latin typeface="+mn-lt"/>
                <a:ea typeface="+mn-ea"/>
                <a:cs typeface="+mn-cs"/>
              </a:rPr>
              <a:t>developed to suit the market, the capacities and the family situation of survivors. Vocational training, small</a:t>
            </a:r>
          </a:p>
          <a:p>
            <a:r>
              <a:rPr lang="en-US" sz="1200" kern="1200" baseline="0" dirty="0" smtClean="0">
                <a:solidFill>
                  <a:schemeClr val="tx1"/>
                </a:solidFill>
                <a:latin typeface="+mn-lt"/>
                <a:ea typeface="+mn-ea"/>
                <a:cs typeface="+mn-cs"/>
              </a:rPr>
              <a:t>business education and start up, and employment schemes could all be good options for survivors, depending</a:t>
            </a:r>
          </a:p>
          <a:p>
            <a:r>
              <a:rPr lang="en-US" sz="1200" kern="1200" baseline="0" dirty="0" smtClean="0">
                <a:solidFill>
                  <a:schemeClr val="tx1"/>
                </a:solidFill>
                <a:latin typeface="+mn-lt"/>
                <a:ea typeface="+mn-ea"/>
                <a:cs typeface="+mn-cs"/>
              </a:rPr>
              <a:t>on their situation.</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Coordinate with education/livelihoods providers to find appropriate ways to involve survivors in their</a:t>
            </a:r>
          </a:p>
          <a:p>
            <a:r>
              <a:rPr lang="en-US" sz="1200" kern="1200" baseline="0" dirty="0" smtClean="0">
                <a:solidFill>
                  <a:schemeClr val="tx1"/>
                </a:solidFill>
                <a:latin typeface="+mn-lt"/>
                <a:ea typeface="+mn-ea"/>
                <a:cs typeface="+mn-cs"/>
              </a:rPr>
              <a:t>activities. It is usually not a good idea to have </a:t>
            </a:r>
            <a:r>
              <a:rPr lang="en-US" sz="1200" kern="1200" baseline="0" dirty="0" err="1" smtClean="0">
                <a:solidFill>
                  <a:schemeClr val="tx1"/>
                </a:solidFill>
                <a:latin typeface="+mn-lt"/>
                <a:ea typeface="+mn-ea"/>
                <a:cs typeface="+mn-cs"/>
              </a:rPr>
              <a:t>programmes</a:t>
            </a:r>
            <a:r>
              <a:rPr lang="en-US" sz="1200" kern="1200" baseline="0" dirty="0" smtClean="0">
                <a:solidFill>
                  <a:schemeClr val="tx1"/>
                </a:solidFill>
                <a:latin typeface="+mn-lt"/>
                <a:ea typeface="+mn-ea"/>
                <a:cs typeface="+mn-cs"/>
              </a:rPr>
              <a:t> that specifically target survivors, as these could</a:t>
            </a:r>
          </a:p>
          <a:p>
            <a:r>
              <a:rPr lang="en-US" sz="1200" kern="1200" baseline="0" dirty="0" smtClean="0">
                <a:solidFill>
                  <a:schemeClr val="tx1"/>
                </a:solidFill>
                <a:latin typeface="+mn-lt"/>
                <a:ea typeface="+mn-ea"/>
                <a:cs typeface="+mn-cs"/>
              </a:rPr>
              <a:t>become stigmatizing. Furthermore, there are likely many people who may be at risk of GBV who would</a:t>
            </a:r>
          </a:p>
          <a:p>
            <a:r>
              <a:rPr lang="en-US" sz="1200" kern="1200" baseline="0" dirty="0" smtClean="0">
                <a:solidFill>
                  <a:schemeClr val="tx1"/>
                </a:solidFill>
                <a:latin typeface="+mn-lt"/>
                <a:ea typeface="+mn-ea"/>
                <a:cs typeface="+mn-cs"/>
              </a:rPr>
              <a:t>also benefit from such </a:t>
            </a:r>
            <a:r>
              <a:rPr lang="en-US" sz="1200" kern="1200" baseline="0" dirty="0" err="1" smtClean="0">
                <a:solidFill>
                  <a:schemeClr val="tx1"/>
                </a:solidFill>
                <a:latin typeface="+mn-lt"/>
                <a:ea typeface="+mn-ea"/>
                <a:cs typeface="+mn-cs"/>
              </a:rPr>
              <a:t>programmes</a:t>
            </a:r>
            <a:r>
              <a:rPr lang="en-US" sz="1200" kern="1200" baseline="0" dirty="0" smtClean="0">
                <a:solidFill>
                  <a:schemeClr val="tx1"/>
                </a:solidFill>
                <a:latin typeface="+mn-lt"/>
                <a:ea typeface="+mn-ea"/>
                <a:cs typeface="+mn-cs"/>
              </a:rPr>
              <a:t>. Ideally, there would be safe, confidential ways to make referrals to</a:t>
            </a:r>
          </a:p>
          <a:p>
            <a:r>
              <a:rPr lang="en-US" sz="1200" kern="1200" baseline="0" dirty="0" smtClean="0">
                <a:solidFill>
                  <a:schemeClr val="tx1"/>
                </a:solidFill>
                <a:latin typeface="+mn-lt"/>
                <a:ea typeface="+mn-ea"/>
                <a:cs typeface="+mn-cs"/>
              </a:rPr>
              <a:t>existing </a:t>
            </a:r>
            <a:r>
              <a:rPr lang="en-US" sz="1200" kern="1200" baseline="0" dirty="0" err="1" smtClean="0">
                <a:solidFill>
                  <a:schemeClr val="tx1"/>
                </a:solidFill>
                <a:latin typeface="+mn-lt"/>
                <a:ea typeface="+mn-ea"/>
                <a:cs typeface="+mn-cs"/>
              </a:rPr>
              <a:t>programmes</a:t>
            </a:r>
            <a:r>
              <a:rPr lang="en-US" sz="1200" kern="1200" baseline="0" dirty="0" smtClean="0">
                <a:solidFill>
                  <a:schemeClr val="tx1"/>
                </a:solidFill>
                <a:latin typeface="+mn-lt"/>
                <a:ea typeface="+mn-ea"/>
                <a:cs typeface="+mn-cs"/>
              </a:rPr>
              <a:t> that can incorporate survivors without disclosing what happened to them or creating a</a:t>
            </a:r>
          </a:p>
          <a:p>
            <a:r>
              <a:rPr lang="en-US" sz="1200" kern="1200" baseline="0" dirty="0" smtClean="0">
                <a:solidFill>
                  <a:schemeClr val="tx1"/>
                </a:solidFill>
                <a:latin typeface="+mn-lt"/>
                <a:ea typeface="+mn-ea"/>
                <a:cs typeface="+mn-cs"/>
              </a:rPr>
              <a:t>perception that survivors of GBV get special treatment.</a:t>
            </a:r>
          </a:p>
          <a:p>
            <a:pPr>
              <a:buFont typeface="Arial" pitchFamily="34" charset="0"/>
              <a:buChar char="•"/>
            </a:pPr>
            <a:r>
              <a:rPr lang="en-US" sz="1200" kern="1200" baseline="0" dirty="0" smtClean="0">
                <a:solidFill>
                  <a:schemeClr val="tx1"/>
                </a:solidFill>
                <a:latin typeface="+mn-lt"/>
                <a:ea typeface="+mn-ea"/>
                <a:cs typeface="+mn-cs"/>
              </a:rPr>
              <a:t>  It may be important to provide additional support to survivors who are involved in education/livelihoods</a:t>
            </a:r>
          </a:p>
          <a:p>
            <a:r>
              <a:rPr lang="en-US" sz="1200" kern="1200" baseline="0" dirty="0" smtClean="0">
                <a:solidFill>
                  <a:schemeClr val="tx1"/>
                </a:solidFill>
                <a:latin typeface="+mn-lt"/>
                <a:ea typeface="+mn-ea"/>
                <a:cs typeface="+mn-cs"/>
              </a:rPr>
              <a:t>activities, especially adolescents. In addition to childcare solutions, survivors may need additional financial</a:t>
            </a:r>
          </a:p>
          <a:p>
            <a:r>
              <a:rPr lang="en-US" sz="1200" kern="1200" baseline="0" dirty="0" smtClean="0">
                <a:solidFill>
                  <a:schemeClr val="tx1"/>
                </a:solidFill>
                <a:latin typeface="+mn-lt"/>
                <a:ea typeface="+mn-ea"/>
                <a:cs typeface="+mn-cs"/>
              </a:rPr>
              <a:t>or psychosocial support and coaching in order to successfully complete training or learning </a:t>
            </a:r>
            <a:r>
              <a:rPr lang="en-US" sz="1200" kern="1200" baseline="0" dirty="0" err="1" smtClean="0">
                <a:solidFill>
                  <a:schemeClr val="tx1"/>
                </a:solidFill>
                <a:latin typeface="+mn-lt"/>
                <a:ea typeface="+mn-ea"/>
                <a:cs typeface="+mn-cs"/>
              </a:rPr>
              <a:t>programmes</a:t>
            </a:r>
            <a:r>
              <a:rPr lang="en-US" sz="1200" kern="1200" baseline="0" dirty="0" smtClean="0">
                <a:solidFill>
                  <a:schemeClr val="tx1"/>
                </a:solidFill>
                <a:latin typeface="+mn-lt"/>
                <a:ea typeface="+mn-ea"/>
                <a:cs typeface="+mn-cs"/>
              </a:rPr>
              <a:t>.</a:t>
            </a:r>
          </a:p>
          <a:p>
            <a:pPr>
              <a:buFont typeface="Arial" pitchFamily="34" charset="0"/>
              <a:buChar char="•"/>
            </a:pPr>
            <a:r>
              <a:rPr lang="en-US" sz="1200" kern="1200" baseline="0" dirty="0" smtClean="0">
                <a:solidFill>
                  <a:schemeClr val="tx1"/>
                </a:solidFill>
                <a:latin typeface="+mn-lt"/>
                <a:ea typeface="+mn-ea"/>
                <a:cs typeface="+mn-cs"/>
              </a:rPr>
              <a:t> If a survivor is referred to an activity without additional support, it may lead to their dropping out and</a:t>
            </a:r>
          </a:p>
          <a:p>
            <a:r>
              <a:rPr lang="en-US" sz="1200" kern="1200" baseline="0" dirty="0" smtClean="0">
                <a:solidFill>
                  <a:schemeClr val="tx1"/>
                </a:solidFill>
                <a:latin typeface="+mn-lt"/>
                <a:ea typeface="+mn-ea"/>
                <a:cs typeface="+mn-cs"/>
              </a:rPr>
              <a:t>coming away with a greater sense of failure, which can affect their willingness to try again. Referrals should</a:t>
            </a:r>
          </a:p>
          <a:p>
            <a:r>
              <a:rPr lang="en-US" sz="1200" kern="1200" baseline="0" dirty="0" smtClean="0">
                <a:solidFill>
                  <a:schemeClr val="tx1"/>
                </a:solidFill>
                <a:latin typeface="+mn-lt"/>
                <a:ea typeface="+mn-ea"/>
                <a:cs typeface="+mn-cs"/>
              </a:rPr>
              <a:t>not be made without having thought through whether the activity is appropriate and how the survivor will</a:t>
            </a:r>
          </a:p>
          <a:p>
            <a:r>
              <a:rPr lang="en-US" sz="1200" kern="1200" baseline="0" dirty="0" smtClean="0">
                <a:solidFill>
                  <a:schemeClr val="tx1"/>
                </a:solidFill>
                <a:latin typeface="+mn-lt"/>
                <a:ea typeface="+mn-ea"/>
                <a:cs typeface="+mn-cs"/>
              </a:rPr>
              <a:t>be supported. Such support could be provided as part of case management or as part of the education/</a:t>
            </a:r>
          </a:p>
          <a:p>
            <a:r>
              <a:rPr lang="en-US" sz="1200" kern="1200" baseline="0" dirty="0" smtClean="0">
                <a:solidFill>
                  <a:schemeClr val="tx1"/>
                </a:solidFill>
                <a:latin typeface="+mn-lt"/>
                <a:ea typeface="+mn-ea"/>
                <a:cs typeface="+mn-cs"/>
              </a:rPr>
              <a:t>livelihoods </a:t>
            </a:r>
            <a:r>
              <a:rPr lang="en-US" sz="1200" kern="1200" baseline="0" dirty="0" err="1" smtClean="0">
                <a:solidFill>
                  <a:schemeClr val="tx1"/>
                </a:solidFill>
                <a:latin typeface="+mn-lt"/>
                <a:ea typeface="+mn-ea"/>
                <a:cs typeface="+mn-cs"/>
              </a:rPr>
              <a:t>programme</a:t>
            </a:r>
            <a:r>
              <a:rPr lang="en-US" sz="1200" kern="1200" baseline="0" dirty="0" smtClean="0">
                <a:solidFill>
                  <a:schemeClr val="tx1"/>
                </a:solidFill>
                <a:latin typeface="+mn-lt"/>
                <a:ea typeface="+mn-ea"/>
                <a:cs typeface="+mn-cs"/>
              </a:rPr>
              <a:t>.</a:t>
            </a:r>
          </a:p>
          <a:p>
            <a:r>
              <a:rPr lang="en-US" sz="1200" b="1" kern="1200" baseline="0" dirty="0" smtClean="0">
                <a:solidFill>
                  <a:schemeClr val="tx1"/>
                </a:solidFill>
                <a:latin typeface="+mn-lt"/>
                <a:ea typeface="+mn-ea"/>
                <a:cs typeface="+mn-cs"/>
              </a:rPr>
              <a:t>Identify protective factors and strengths</a:t>
            </a:r>
            <a:endParaRPr lang="en-US"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25</a:t>
            </a:fld>
            <a:endParaRPr lang="en-US"/>
          </a:p>
        </p:txBody>
      </p:sp>
    </p:spTree>
    <p:extLst>
      <p:ext uri="{BB962C8B-B14F-4D97-AF65-F5344CB8AC3E}">
        <p14:creationId xmlns="" xmlns:p14="http://schemas.microsoft.com/office/powerpoint/2010/main" val="190975560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final component of assessing a survivor’s psychosocial needs is to help their identify her protective factors and strengths. This can begin when she is telling their story; you should listen for strengths in their family and living situation, social support, spiritual or religious beliefs, and for positive coping mechanisms such as walking, reading or singing. After the survivor has told their story, you can ask follow-up questions that are direct and seek to find the protective factors and strengths in their life. Some examples of these questions can be seen on the right of this slide: </a:t>
            </a:r>
          </a:p>
          <a:p>
            <a:pPr lvl="1">
              <a:buClr>
                <a:schemeClr val="accent4">
                  <a:lumMod val="75000"/>
                </a:schemeClr>
              </a:buClr>
            </a:pPr>
            <a:r>
              <a:rPr lang="en-US" dirty="0" smtClean="0"/>
              <a:t>What do you do when you are scared?</a:t>
            </a:r>
          </a:p>
          <a:p>
            <a:pPr lvl="1">
              <a:buClr>
                <a:schemeClr val="accent4">
                  <a:lumMod val="75000"/>
                </a:schemeClr>
              </a:buClr>
            </a:pPr>
            <a:r>
              <a:rPr lang="en-US" dirty="0" smtClean="0"/>
              <a:t>What do you do when you are sad?</a:t>
            </a:r>
          </a:p>
          <a:p>
            <a:pPr lvl="1">
              <a:buClr>
                <a:schemeClr val="accent4">
                  <a:lumMod val="75000"/>
                </a:schemeClr>
              </a:buClr>
            </a:pPr>
            <a:r>
              <a:rPr lang="en-US" dirty="0" smtClean="0"/>
              <a:t>What do you do to make yourself feel safe?</a:t>
            </a:r>
          </a:p>
          <a:p>
            <a:pPr lvl="1">
              <a:buClr>
                <a:schemeClr val="accent4">
                  <a:lumMod val="75000"/>
                </a:schemeClr>
              </a:buClr>
            </a:pPr>
            <a:r>
              <a:rPr lang="en-US" dirty="0" smtClean="0"/>
              <a:t>Who are some people you feel safe with?</a:t>
            </a:r>
          </a:p>
          <a:p>
            <a:pPr lvl="1">
              <a:buClr>
                <a:schemeClr val="accent4">
                  <a:lumMod val="75000"/>
                </a:schemeClr>
              </a:buClr>
            </a:pPr>
            <a:r>
              <a:rPr lang="en-US" dirty="0" smtClean="0"/>
              <a:t>Who are people that give you hope and strength?</a:t>
            </a:r>
          </a:p>
          <a:p>
            <a:pPr lvl="1">
              <a:buClr>
                <a:schemeClr val="accent4">
                  <a:lumMod val="75000"/>
                </a:schemeClr>
              </a:buClr>
            </a:pPr>
            <a:r>
              <a:rPr lang="en-US" dirty="0" smtClean="0"/>
              <a:t>What are your interests?</a:t>
            </a:r>
          </a:p>
          <a:p>
            <a:r>
              <a:rPr lang="en-US" dirty="0" smtClean="0"/>
              <a:t>All of this information will help you create a complete picture</a:t>
            </a:r>
            <a:r>
              <a:rPr lang="en-US" baseline="0" dirty="0" smtClean="0"/>
              <a:t> of the survivor’s psychosocial status, needs, and strengths. </a:t>
            </a:r>
            <a:endParaRPr lang="en-US"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26</a:t>
            </a:fld>
            <a:endParaRPr lang="en-US"/>
          </a:p>
        </p:txBody>
      </p:sp>
    </p:spTree>
    <p:extLst>
      <p:ext uri="{BB962C8B-B14F-4D97-AF65-F5344CB8AC3E}">
        <p14:creationId xmlns="" xmlns:p14="http://schemas.microsoft.com/office/powerpoint/2010/main" val="190975560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fourth component</a:t>
            </a:r>
            <a:r>
              <a:rPr lang="en-US" baseline="0" dirty="0" smtClean="0"/>
              <a:t> of assessment is the legal assessment. In this component, you are seeking to determine the survivor’s interest in pursuing legal action through the available justice systems. You can achieve this by understanding the survivor’s interest in pursuing a legal/justice response and knowing the options that exist for pursuing justice in your setting, whether formal or informal. It is important to note that unless a survivor raises the issue of reporting her case to the police or wanting to prosecute the case, we usually do NOT conduct a legal needs assessment in the initial assessment with the survivor. </a:t>
            </a:r>
          </a:p>
          <a:p>
            <a:endParaRPr lang="en-US" baseline="0" dirty="0" smtClean="0"/>
          </a:p>
          <a:p>
            <a:r>
              <a:rPr lang="en-US" baseline="0" dirty="0" smtClean="0"/>
              <a:t>Additionally, it is NOT our role to pressure any survivor into any services, including legal services. Remember that a survivor understands his/her own situation and needs better than we ever can. S/he also may know of risks that we do not.</a:t>
            </a:r>
          </a:p>
          <a:p>
            <a:endParaRPr lang="en-US" baseline="0" dirty="0" smtClean="0"/>
          </a:p>
          <a:p>
            <a:r>
              <a:rPr lang="en-US" b="1" baseline="0" dirty="0" smtClean="0"/>
              <a:t>*Before moving on to the activity, let participants know that it is not always necessary to use full assessments (or all of the different kinds of assessments) for every survivor </a:t>
            </a:r>
            <a:r>
              <a:rPr lang="mr-IN" b="1" baseline="0" dirty="0" smtClean="0"/>
              <a:t>–</a:t>
            </a:r>
            <a:r>
              <a:rPr lang="en-US" b="1" baseline="0" dirty="0" smtClean="0"/>
              <a:t> the need for each will depend on the case. For example, if a survivor is clear from the beginning of the case management process that s/he does not want to pursue legal action, the legal assessment would not be used (though you should still inform him/her of his/her rights and options in legal assistance and justice responses, where possible).* </a:t>
            </a:r>
            <a:endParaRPr lang="en-US" b="1"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27</a:t>
            </a:fld>
            <a:endParaRPr lang="en-US"/>
          </a:p>
        </p:txBody>
      </p:sp>
    </p:spTree>
    <p:extLst>
      <p:ext uri="{BB962C8B-B14F-4D97-AF65-F5344CB8AC3E}">
        <p14:creationId xmlns="" xmlns:p14="http://schemas.microsoft.com/office/powerpoint/2010/main" val="200831760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**Distribute Handout</a:t>
            </a:r>
            <a:r>
              <a:rPr lang="en-US" b="1" baseline="0" dirty="0" smtClean="0"/>
              <a:t> 12.3 Putting it All Together Activity**</a:t>
            </a:r>
            <a:endParaRPr lang="en-US" b="1" dirty="0" smtClean="0"/>
          </a:p>
          <a:p>
            <a:endParaRPr lang="en-US" dirty="0" smtClean="0"/>
          </a:p>
          <a:p>
            <a:r>
              <a:rPr lang="en-US" dirty="0" smtClean="0"/>
              <a:t>Let’s put it all together! Everyone go ahead and count off by 2’s. </a:t>
            </a:r>
            <a:r>
              <a:rPr lang="en-US" baseline="0" dirty="0" smtClean="0"/>
              <a:t> Now #1s raise your hand and find a #2 that you have not worked with before.  Everyone pair off.  If you are a number 1 you will carry out the Health and Psychosocial Assessment for this case study as the caseworker.   If you are a number 2, you will carry out the Safety and Legal assessments for this case study.  So, each you will have a turn being the caseworker and the survivor.  </a:t>
            </a:r>
          </a:p>
          <a:p>
            <a:endParaRPr lang="en-US" baseline="0" dirty="0" smtClean="0"/>
          </a:p>
          <a:p>
            <a:r>
              <a:rPr lang="en-US" baseline="0" dirty="0" smtClean="0"/>
              <a:t>After about 10 minutes, I’ll bring us back to the larger group. </a:t>
            </a:r>
          </a:p>
          <a:p>
            <a:endParaRPr lang="en-US" baseline="0" dirty="0" smtClean="0"/>
          </a:p>
          <a:p>
            <a:r>
              <a:rPr lang="en-US" baseline="0" dirty="0" smtClean="0"/>
              <a:t>(after team role plays) Are there any teams who would like to volunteer to present their role play for the whole group? </a:t>
            </a:r>
          </a:p>
          <a:p>
            <a:endParaRPr lang="en-US" baseline="0" dirty="0" smtClean="0"/>
          </a:p>
          <a:p>
            <a:r>
              <a:rPr lang="en-US" b="1" baseline="0" dirty="0" smtClean="0"/>
              <a:t>*have volunteers do role plays. In between role plays, facilitate group discussion about the role play*</a:t>
            </a:r>
            <a:endParaRPr lang="en-US" b="1"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28</a:t>
            </a:fld>
            <a:endParaRPr lang="en-US"/>
          </a:p>
        </p:txBody>
      </p:sp>
    </p:spTree>
    <p:extLst>
      <p:ext uri="{BB962C8B-B14F-4D97-AF65-F5344CB8AC3E}">
        <p14:creationId xmlns="" xmlns:p14="http://schemas.microsoft.com/office/powerpoint/2010/main" val="278675596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32500" lnSpcReduction="20000"/>
          </a:bodyPr>
          <a:lstStyle/>
          <a:p>
            <a:r>
              <a:rPr lang="en-US" sz="1200" kern="1200" dirty="0" smtClean="0">
                <a:solidFill>
                  <a:schemeClr val="tx1"/>
                </a:solidFill>
                <a:latin typeface="+mn-lt"/>
                <a:ea typeface="+mn-ea"/>
                <a:cs typeface="+mn-cs"/>
              </a:rPr>
              <a:t>One of the most serious consequences of GBV is a survivor’s risk of suicide. It can be expected that survivors will have feelings of wanting to die, end their life or “disappear.” If a survivor is expressing such feelings, it is important that a more in-depth assessment be carried out. The main task is to determine whether or not this is a feeling only, or a </a:t>
            </a:r>
            <a:r>
              <a:rPr lang="en-US" sz="1200" b="1" kern="1200" dirty="0" smtClean="0">
                <a:solidFill>
                  <a:schemeClr val="tx1"/>
                </a:solidFill>
                <a:latin typeface="+mn-lt"/>
                <a:ea typeface="+mn-ea"/>
                <a:cs typeface="+mn-cs"/>
              </a:rPr>
              <a:t>feeling with an intention to act</a:t>
            </a:r>
            <a:r>
              <a:rPr lang="en-US" sz="1200" kern="1200" dirty="0" smtClean="0">
                <a:solidFill>
                  <a:schemeClr val="tx1"/>
                </a:solidFill>
                <a:latin typeface="+mn-lt"/>
                <a:ea typeface="+mn-ea"/>
                <a:cs typeface="+mn-cs"/>
              </a:rPr>
              <a:t> (i.e., the intention to actually take one’s life). Some staff worry that if they ask a person whether they are having suicidal thoughts, they may encourage the person to think about suicide. There is no evidence to suggest this is true.  </a:t>
            </a:r>
          </a:p>
          <a:p>
            <a:endParaRPr lang="en-US" sz="11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Organizations will need to have clear policies on how suicide risk cases are handled, which should be based on the staff’s and supervisors’ own capacity to carry out suicide risk assessments. If staff have not been specifically trained how to do this, then a supervisor should be notified immediately, and a referral to more specialized mental health services should be considered, if available. </a:t>
            </a:r>
            <a:endParaRPr lang="en-US" sz="11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If it is within your organizational policy and you have been properly trained, you should follow the suicide risk assessment guidance below, which includes the following steps:</a:t>
            </a:r>
            <a:endParaRPr lang="en-US" sz="1100" kern="1200" dirty="0" smtClean="0">
              <a:solidFill>
                <a:schemeClr val="tx1"/>
              </a:solidFill>
              <a:latin typeface="+mn-lt"/>
              <a:ea typeface="+mn-ea"/>
              <a:cs typeface="+mn-cs"/>
            </a:endParaRPr>
          </a:p>
          <a:p>
            <a:pPr lvl="0"/>
            <a:r>
              <a:rPr lang="en-US" sz="1200" kern="1200" dirty="0" smtClean="0">
                <a:solidFill>
                  <a:schemeClr val="tx1"/>
                </a:solidFill>
                <a:latin typeface="+mn-lt"/>
                <a:ea typeface="+mn-ea"/>
                <a:cs typeface="+mn-cs"/>
              </a:rPr>
              <a:t>Step 1: Assess current/past suicidal thoughts</a:t>
            </a:r>
            <a:endParaRPr lang="en-US" sz="1100" kern="1200" dirty="0" smtClean="0">
              <a:solidFill>
                <a:schemeClr val="tx1"/>
              </a:solidFill>
              <a:latin typeface="+mn-lt"/>
              <a:ea typeface="+mn-ea"/>
              <a:cs typeface="+mn-cs"/>
            </a:endParaRPr>
          </a:p>
          <a:p>
            <a:pPr lvl="0"/>
            <a:r>
              <a:rPr lang="en-US" sz="1200" kern="1200" dirty="0" smtClean="0">
                <a:solidFill>
                  <a:schemeClr val="tx1"/>
                </a:solidFill>
                <a:latin typeface="+mn-lt"/>
                <a:ea typeface="+mn-ea"/>
                <a:cs typeface="+mn-cs"/>
              </a:rPr>
              <a:t>Step 2: Assess risk: lethality and safety needs </a:t>
            </a:r>
            <a:endParaRPr lang="en-US" sz="1100" kern="1200" dirty="0" smtClean="0">
              <a:solidFill>
                <a:schemeClr val="tx1"/>
              </a:solidFill>
              <a:latin typeface="+mn-lt"/>
              <a:ea typeface="+mn-ea"/>
              <a:cs typeface="+mn-cs"/>
            </a:endParaRPr>
          </a:p>
          <a:p>
            <a:pPr lvl="0"/>
            <a:r>
              <a:rPr lang="en-US" sz="1200" kern="1200" dirty="0" smtClean="0">
                <a:solidFill>
                  <a:schemeClr val="tx1"/>
                </a:solidFill>
                <a:latin typeface="+mn-lt"/>
                <a:ea typeface="+mn-ea"/>
                <a:cs typeface="+mn-cs"/>
              </a:rPr>
              <a:t>Step 3: Address feelings and provide support</a:t>
            </a:r>
            <a:endParaRPr lang="en-US" sz="1100" kern="1200" dirty="0" smtClean="0">
              <a:solidFill>
                <a:schemeClr val="tx1"/>
              </a:solidFill>
              <a:latin typeface="+mn-lt"/>
              <a:ea typeface="+mn-ea"/>
              <a:cs typeface="+mn-cs"/>
            </a:endParaRPr>
          </a:p>
          <a:p>
            <a:pPr lvl="0"/>
            <a:r>
              <a:rPr lang="en-US" sz="1200" kern="1200" dirty="0" smtClean="0">
                <a:solidFill>
                  <a:schemeClr val="tx1"/>
                </a:solidFill>
                <a:latin typeface="+mn-lt"/>
                <a:ea typeface="+mn-ea"/>
                <a:cs typeface="+mn-cs"/>
              </a:rPr>
              <a:t>Step 4: Develop a safety agreement </a:t>
            </a:r>
            <a:endParaRPr lang="en-US" sz="11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endParaRPr lang="en-US" sz="11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Step 2: Assess risk: lethality and safety needs</a:t>
            </a:r>
            <a:endParaRPr lang="en-US" sz="11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You should gently probe for clues to determine if the person has a plan. You should </a:t>
            </a:r>
            <a:r>
              <a:rPr lang="en-US" sz="1200" b="1" kern="1200" dirty="0" smtClean="0">
                <a:solidFill>
                  <a:schemeClr val="tx1"/>
                </a:solidFill>
                <a:latin typeface="+mn-lt"/>
                <a:ea typeface="+mn-ea"/>
                <a:cs typeface="+mn-cs"/>
              </a:rPr>
              <a:t>assess past suicide attempts </a:t>
            </a:r>
            <a:r>
              <a:rPr lang="en-US" sz="1200" kern="1200" dirty="0" smtClean="0">
                <a:solidFill>
                  <a:schemeClr val="tx1"/>
                </a:solidFill>
                <a:latin typeface="+mn-lt"/>
                <a:ea typeface="+mn-ea"/>
                <a:cs typeface="+mn-cs"/>
              </a:rPr>
              <a:t>because they signal higher risk. Such questions can include:</a:t>
            </a:r>
            <a:endParaRPr lang="en-US" sz="11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endParaRPr lang="en-US" sz="11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“Tell me about how you would end your life. [Allow survivor to answer]. What would you do? When did you think you would do it? Where did you think you would do it? Are (guns/pills/other methods) (at home/easy to get)?”</a:t>
            </a:r>
            <a:endParaRPr lang="en-US" sz="11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 </a:t>
            </a:r>
            <a:endParaRPr lang="en-US" sz="11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“Have you ever started to do something to end your life but changed your mind? Have you ever started to do something to end your life but someone stopped you or interrupted you? What happened? When was that? Tell me how many times that happened.” </a:t>
            </a:r>
            <a:endParaRPr lang="en-US" sz="1100" kern="1200" dirty="0" smtClean="0">
              <a:solidFill>
                <a:schemeClr val="tx1"/>
              </a:solidFill>
              <a:latin typeface="+mn-lt"/>
              <a:ea typeface="+mn-ea"/>
              <a:cs typeface="+mn-cs"/>
            </a:endParaRPr>
          </a:p>
          <a:p>
            <a:pPr lvl="0"/>
            <a:r>
              <a:rPr lang="en-US" sz="1200" b="1" kern="1200" dirty="0" smtClean="0">
                <a:solidFill>
                  <a:schemeClr val="tx1"/>
                </a:solidFill>
                <a:latin typeface="+mn-lt"/>
                <a:ea typeface="+mn-ea"/>
                <a:cs typeface="+mn-cs"/>
              </a:rPr>
              <a:t>If the person is unable to explain a plan</a:t>
            </a:r>
            <a:r>
              <a:rPr lang="en-US" sz="1200" kern="1200" dirty="0" smtClean="0">
                <a:solidFill>
                  <a:schemeClr val="tx1"/>
                </a:solidFill>
                <a:latin typeface="+mn-lt"/>
                <a:ea typeface="+mn-ea"/>
                <a:cs typeface="+mn-cs"/>
              </a:rPr>
              <a:t> for how they would take their own life and/or has no history of attempts, the risk is less immediate. At this point, you should support the person by exploring strategies for coping with difficult feelings and thoughts, and if needed, develop a safety agreement with the survivor (see Step 4).  </a:t>
            </a:r>
            <a:endParaRPr lang="en-US" sz="11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endParaRPr lang="en-US" sz="1100" kern="1200" dirty="0" smtClean="0">
              <a:solidFill>
                <a:schemeClr val="tx1"/>
              </a:solidFill>
              <a:latin typeface="+mn-lt"/>
              <a:ea typeface="+mn-ea"/>
              <a:cs typeface="+mn-cs"/>
            </a:endParaRPr>
          </a:p>
          <a:p>
            <a:pPr lvl="0"/>
            <a:r>
              <a:rPr lang="en-US" sz="1200" b="1" kern="1200" dirty="0" smtClean="0">
                <a:solidFill>
                  <a:schemeClr val="tx1"/>
                </a:solidFill>
                <a:latin typeface="+mn-lt"/>
                <a:ea typeface="+mn-ea"/>
                <a:cs typeface="+mn-cs"/>
              </a:rPr>
              <a:t>If the survivor is able to explain a plan and/or indicates they have already attempted suicide</a:t>
            </a:r>
            <a:r>
              <a:rPr lang="en-US" sz="1200" kern="1200" dirty="0" smtClean="0">
                <a:solidFill>
                  <a:schemeClr val="tx1"/>
                </a:solidFill>
                <a:latin typeface="+mn-lt"/>
                <a:ea typeface="+mn-ea"/>
                <a:cs typeface="+mn-cs"/>
              </a:rPr>
              <a:t>, the risk is more immediate. You should continue to the next step.</a:t>
            </a:r>
            <a:endParaRPr lang="en-US" sz="11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endParaRPr lang="en-US" sz="11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Step 3: Address feelings and provide support</a:t>
            </a:r>
            <a:endParaRPr lang="en-US" sz="11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It is critical that you stay calm if the person expresses suicidal thoughts and a plan. It may be the opposite of your instinct, but do not try to talk the person out of it nor offer advice about what they should do. The feeling they have is serving a purpose for them—it is their last attempt to feel that they are in control of something. Tell them: </a:t>
            </a:r>
            <a:endParaRPr lang="en-US" sz="11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“I understand that you are feeling this way and I am sorry. I know that it was hard for you to share that. You are very brave for telling me.</a:t>
            </a:r>
            <a:r>
              <a:rPr lang="en-US" sz="1200" kern="1200" dirty="0" smtClean="0">
                <a:solidFill>
                  <a:schemeClr val="tx1"/>
                </a:solidFill>
                <a:latin typeface="+mn-lt"/>
                <a:ea typeface="+mn-ea"/>
                <a:cs typeface="+mn-cs"/>
              </a:rPr>
              <a:t> </a:t>
            </a:r>
            <a:r>
              <a:rPr lang="en-US" sz="1200" i="1" kern="1200" dirty="0" smtClean="0">
                <a:solidFill>
                  <a:schemeClr val="tx1"/>
                </a:solidFill>
                <a:latin typeface="+mn-lt"/>
                <a:ea typeface="+mn-ea"/>
                <a:cs typeface="+mn-cs"/>
              </a:rPr>
              <a:t>It is very important to me that you do not hurt yourself. And I would like us to come up with a plan together for how we can help you to not do this. Is this okay with you?”</a:t>
            </a:r>
            <a:endParaRPr lang="en-US" sz="11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endParaRPr lang="en-US" sz="11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Step 4: Develop a safety plan</a:t>
            </a:r>
            <a:endParaRPr lang="en-US" sz="11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endParaRPr lang="en-US" sz="11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Developing a safety agreement with the survivor is a way for you to help them identify their own mitigation and prevention strategies. Explain the purpose of the agreement.  </a:t>
            </a:r>
            <a:endParaRPr lang="en-US" sz="11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endParaRPr lang="en-US" sz="1100" kern="1200" dirty="0" smtClean="0">
              <a:solidFill>
                <a:schemeClr val="tx1"/>
              </a:solidFill>
              <a:latin typeface="+mn-lt"/>
              <a:ea typeface="+mn-ea"/>
              <a:cs typeface="+mn-cs"/>
            </a:endParaRPr>
          </a:p>
          <a:p>
            <a:r>
              <a:rPr lang="en-US" sz="1200" u="sng" kern="1200" dirty="0" smtClean="0">
                <a:solidFill>
                  <a:schemeClr val="tx1"/>
                </a:solidFill>
                <a:latin typeface="+mn-lt"/>
                <a:ea typeface="+mn-ea"/>
                <a:cs typeface="+mn-cs"/>
              </a:rPr>
              <a:t>Help the person identify </a:t>
            </a:r>
            <a:r>
              <a:rPr lang="en-US" sz="1200" b="1" u="sng" kern="1200" dirty="0" smtClean="0">
                <a:solidFill>
                  <a:schemeClr val="tx1"/>
                </a:solidFill>
                <a:latin typeface="+mn-lt"/>
                <a:ea typeface="+mn-ea"/>
                <a:cs typeface="+mn-cs"/>
              </a:rPr>
              <a:t>warning signs</a:t>
            </a:r>
            <a:r>
              <a:rPr lang="en-US" sz="1200" u="sng" kern="1200" dirty="0" smtClean="0">
                <a:solidFill>
                  <a:schemeClr val="tx1"/>
                </a:solidFill>
                <a:latin typeface="+mn-lt"/>
                <a:ea typeface="+mn-ea"/>
                <a:cs typeface="+mn-cs"/>
              </a:rPr>
              <a:t>:</a:t>
            </a:r>
            <a:endParaRPr lang="en-US" sz="1100" kern="1200" dirty="0" smtClean="0">
              <a:solidFill>
                <a:schemeClr val="tx1"/>
              </a:solidFill>
              <a:latin typeface="+mn-lt"/>
              <a:ea typeface="+mn-ea"/>
              <a:cs typeface="+mn-cs"/>
            </a:endParaRPr>
          </a:p>
          <a:p>
            <a:pPr lvl="0"/>
            <a:r>
              <a:rPr lang="en-US" sz="1200" i="1" kern="1200" dirty="0" smtClean="0">
                <a:solidFill>
                  <a:schemeClr val="tx1"/>
                </a:solidFill>
                <a:latin typeface="+mn-lt"/>
                <a:ea typeface="+mn-ea"/>
                <a:cs typeface="+mn-cs"/>
              </a:rPr>
              <a:t>“Tell me what happens when you start to think about killing yourself or wanting to hurt yourself? What do you feel? What do you think about? How will you know when you are going to need to use these strategies?” </a:t>
            </a:r>
            <a:endParaRPr lang="en-US" sz="1100" kern="1200" dirty="0" smtClean="0">
              <a:solidFill>
                <a:schemeClr val="tx1"/>
              </a:solidFill>
              <a:latin typeface="+mn-lt"/>
              <a:ea typeface="+mn-ea"/>
              <a:cs typeface="+mn-cs"/>
            </a:endParaRPr>
          </a:p>
          <a:p>
            <a:pPr lvl="1"/>
            <a:r>
              <a:rPr lang="en-US" sz="1200" kern="1200" dirty="0" smtClean="0">
                <a:solidFill>
                  <a:schemeClr val="tx1"/>
                </a:solidFill>
                <a:latin typeface="+mn-lt"/>
                <a:ea typeface="+mn-ea"/>
                <a:cs typeface="+mn-cs"/>
              </a:rPr>
              <a:t>List the warning signs (thoughts, images, thinking processes, mood and/or behaviors) using the survivor’s own words.</a:t>
            </a:r>
            <a:endParaRPr lang="en-US" sz="11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endParaRPr lang="en-US" sz="1100" kern="1200" dirty="0" smtClean="0">
              <a:solidFill>
                <a:schemeClr val="tx1"/>
              </a:solidFill>
              <a:latin typeface="+mn-lt"/>
              <a:ea typeface="+mn-ea"/>
              <a:cs typeface="+mn-cs"/>
            </a:endParaRPr>
          </a:p>
          <a:p>
            <a:r>
              <a:rPr lang="en-US" sz="1200" u="sng" kern="1200" dirty="0" smtClean="0">
                <a:solidFill>
                  <a:schemeClr val="tx1"/>
                </a:solidFill>
                <a:latin typeface="+mn-lt"/>
                <a:ea typeface="+mn-ea"/>
                <a:cs typeface="+mn-cs"/>
              </a:rPr>
              <a:t>Help the person </a:t>
            </a:r>
            <a:r>
              <a:rPr lang="en-US" sz="1200" b="1" u="sng" kern="1200" dirty="0" smtClean="0">
                <a:solidFill>
                  <a:schemeClr val="tx1"/>
                </a:solidFill>
                <a:latin typeface="+mn-lt"/>
                <a:ea typeface="+mn-ea"/>
                <a:cs typeface="+mn-cs"/>
              </a:rPr>
              <a:t>identify strategies to feel better</a:t>
            </a:r>
            <a:r>
              <a:rPr lang="en-US" sz="1200" u="sng" kern="1200" dirty="0" smtClean="0">
                <a:solidFill>
                  <a:schemeClr val="tx1"/>
                </a:solidFill>
                <a:latin typeface="+mn-lt"/>
                <a:ea typeface="+mn-ea"/>
                <a:cs typeface="+mn-cs"/>
              </a:rPr>
              <a:t>:</a:t>
            </a:r>
            <a:endParaRPr lang="en-US" sz="11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Explain to the survivor, “We want to find other things you can do to make yourself feel better.”</a:t>
            </a:r>
            <a:endParaRPr lang="en-US" sz="1100" kern="1200" dirty="0" smtClean="0">
              <a:solidFill>
                <a:schemeClr val="tx1"/>
              </a:solidFill>
              <a:latin typeface="+mn-lt"/>
              <a:ea typeface="+mn-ea"/>
              <a:cs typeface="+mn-cs"/>
            </a:endParaRPr>
          </a:p>
          <a:p>
            <a:pPr lvl="0"/>
            <a:r>
              <a:rPr lang="en-US" sz="1200" i="1" kern="1200" dirty="0" smtClean="0">
                <a:solidFill>
                  <a:schemeClr val="tx1"/>
                </a:solidFill>
                <a:latin typeface="+mn-lt"/>
                <a:ea typeface="+mn-ea"/>
                <a:cs typeface="+mn-cs"/>
              </a:rPr>
              <a:t>“When you have thought about killing yourself before, what prevented you from doing it?”</a:t>
            </a:r>
            <a:endParaRPr lang="en-US" sz="1100" kern="1200" dirty="0" smtClean="0">
              <a:solidFill>
                <a:schemeClr val="tx1"/>
              </a:solidFill>
              <a:latin typeface="+mn-lt"/>
              <a:ea typeface="+mn-ea"/>
              <a:cs typeface="+mn-cs"/>
            </a:endParaRPr>
          </a:p>
          <a:p>
            <a:pPr lvl="0"/>
            <a:r>
              <a:rPr lang="en-US" sz="1200" i="1" kern="1200" dirty="0" smtClean="0">
                <a:solidFill>
                  <a:schemeClr val="tx1"/>
                </a:solidFill>
                <a:latin typeface="+mn-lt"/>
                <a:ea typeface="+mn-ea"/>
                <a:cs typeface="+mn-cs"/>
              </a:rPr>
              <a:t>“Tell me some things you can do to help yourself feel better when you start to think about hurting yourself or wanting to end your life. What has helped you feel better in the past? Is there someone you can talk to or go to?”</a:t>
            </a:r>
            <a:endParaRPr lang="en-US" sz="1100" kern="1200" dirty="0" smtClean="0">
              <a:solidFill>
                <a:schemeClr val="tx1"/>
              </a:solidFill>
              <a:latin typeface="+mn-lt"/>
              <a:ea typeface="+mn-ea"/>
              <a:cs typeface="+mn-cs"/>
            </a:endParaRPr>
          </a:p>
          <a:p>
            <a:pPr lvl="1"/>
            <a:r>
              <a:rPr lang="en-US" sz="1200" kern="1200" dirty="0" smtClean="0">
                <a:solidFill>
                  <a:schemeClr val="tx1"/>
                </a:solidFill>
                <a:latin typeface="+mn-lt"/>
                <a:ea typeface="+mn-ea"/>
                <a:cs typeface="+mn-cs"/>
              </a:rPr>
              <a:t>Based on what the person says, agree that they will use these strategies/do these helpful things instead of hurting themselves. </a:t>
            </a:r>
            <a:endParaRPr lang="en-US" sz="1100" kern="1200" dirty="0" smtClean="0">
              <a:solidFill>
                <a:schemeClr val="tx1"/>
              </a:solidFill>
              <a:latin typeface="+mn-lt"/>
              <a:ea typeface="+mn-ea"/>
              <a:cs typeface="+mn-cs"/>
            </a:endParaRPr>
          </a:p>
          <a:p>
            <a:pPr lvl="0"/>
            <a:r>
              <a:rPr lang="en-US" sz="1200" kern="1200" dirty="0" smtClean="0">
                <a:solidFill>
                  <a:schemeClr val="tx1"/>
                </a:solidFill>
                <a:latin typeface="+mn-lt"/>
                <a:ea typeface="+mn-ea"/>
                <a:cs typeface="+mn-cs"/>
              </a:rPr>
              <a:t>Ask the person what might get in the way of them using these strategies to feel better.  In other words, you want to identify strategies that are practical and feasible for the person to do. </a:t>
            </a:r>
            <a:endParaRPr lang="en-US" sz="11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endParaRPr lang="en-US" sz="11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If the person is not able to identify any strategies, you should confer with a supervisor and discuss the potential for a referral to mental health services, or if not available, to emergency medical care.  </a:t>
            </a:r>
            <a:endParaRPr lang="en-US" sz="11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 </a:t>
            </a:r>
            <a:endParaRPr lang="en-US" sz="1100" kern="1200" dirty="0" smtClean="0">
              <a:solidFill>
                <a:schemeClr val="tx1"/>
              </a:solidFill>
              <a:latin typeface="+mn-lt"/>
              <a:ea typeface="+mn-ea"/>
              <a:cs typeface="+mn-cs"/>
            </a:endParaRPr>
          </a:p>
          <a:p>
            <a:r>
              <a:rPr lang="en-US" sz="1200" b="1" u="sng" kern="1200" dirty="0" smtClean="0">
                <a:solidFill>
                  <a:schemeClr val="tx1"/>
                </a:solidFill>
                <a:latin typeface="+mn-lt"/>
                <a:ea typeface="+mn-ea"/>
                <a:cs typeface="+mn-cs"/>
              </a:rPr>
              <a:t>Identify a safety person</a:t>
            </a:r>
            <a:endParaRPr lang="en-US" sz="11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a:t>
            </a:r>
            <a:r>
              <a:rPr lang="en-US" sz="1200" i="1" kern="1200" dirty="0" smtClean="0">
                <a:solidFill>
                  <a:schemeClr val="tx1"/>
                </a:solidFill>
                <a:latin typeface="+mn-lt"/>
                <a:ea typeface="+mn-ea"/>
                <a:cs typeface="+mn-cs"/>
              </a:rPr>
              <a:t>I want to help you stay safe. Can you think of someone in your family or a friend who could stay by your side? Can we work together to get that person to agree to stay by your side in order to keep you safe?”</a:t>
            </a:r>
            <a:endParaRPr lang="en-US" sz="11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Explain to the person that in addition to the strategies they have identified, a friend or another family member must be notified to act as a “safety person” for the survivor. This should be someone who can be with the person all the time for at least the following 24 hours.  </a:t>
            </a:r>
            <a:endParaRPr lang="en-US" sz="11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If the person cannot identify anyone, you should confer with a supervisor and discuss the potential for an immediate referral to mental health services, or if not available, to emergency medical care. You will need to accompany the person, as it will not be safe to leave them alone. </a:t>
            </a:r>
            <a:endParaRPr lang="en-US" sz="11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endParaRPr lang="en-US" sz="11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You can document the safety plan you have made with the survivor, which may be helpful for the person to keep with them as a reminder in times of crisis. As with any documentation, only provide it to the person if they will find it helpful and if it is safe to do so.   </a:t>
            </a:r>
            <a:endParaRPr lang="en-US" sz="11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IRC and UNICEF (2012).  </a:t>
            </a:r>
            <a:r>
              <a:rPr lang="en-US" sz="1200" i="1" kern="1200" dirty="0" smtClean="0">
                <a:solidFill>
                  <a:schemeClr val="tx1"/>
                </a:solidFill>
                <a:latin typeface="+mn-lt"/>
                <a:ea typeface="+mn-ea"/>
                <a:cs typeface="+mn-cs"/>
              </a:rPr>
              <a:t>Caring for Child Survivors of Sexual Abuse: Guidelines for health and psychosocial service providers in humanitarian settings.</a:t>
            </a:r>
            <a:r>
              <a:rPr lang="en-US" sz="1200" kern="1200" dirty="0" smtClean="0">
                <a:solidFill>
                  <a:schemeClr val="tx1"/>
                </a:solidFill>
                <a:latin typeface="+mn-lt"/>
                <a:ea typeface="+mn-ea"/>
                <a:cs typeface="+mn-cs"/>
              </a:rPr>
              <a:t>  </a:t>
            </a:r>
            <a:r>
              <a:rPr lang="en-US" sz="1200" u="sng" kern="1200" dirty="0" smtClean="0">
                <a:solidFill>
                  <a:schemeClr val="tx1"/>
                </a:solidFill>
                <a:latin typeface="+mn-lt"/>
                <a:ea typeface="+mn-ea"/>
                <a:cs typeface="+mn-cs"/>
                <a:hlinkClick r:id="rId3"/>
              </a:rPr>
              <a:t>http://www.gbvresponders.org</a:t>
            </a:r>
            <a:r>
              <a:rPr lang="en-US" sz="1200" kern="1200" dirty="0" smtClean="0">
                <a:solidFill>
                  <a:schemeClr val="tx1"/>
                </a:solidFill>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solidFill>
                  <a:prstClr val="black"/>
                </a:solidFill>
              </a:rPr>
              <a:pPr/>
              <a:t>31</a:t>
            </a:fld>
            <a:endParaRPr lang="en-US">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r>
              <a:rPr lang="en-US" dirty="0" smtClean="0"/>
              <a:t>Our three</a:t>
            </a:r>
            <a:r>
              <a:rPr lang="en-US" baseline="0" dirty="0" smtClean="0"/>
              <a:t> objectives for this module are: </a:t>
            </a:r>
          </a:p>
          <a:p>
            <a:pPr lvl="0" rtl="0"/>
            <a:r>
              <a:rPr lang="en-US" dirty="0" smtClean="0"/>
              <a:t>1. Use supportive communication to facilitate disclosure </a:t>
            </a:r>
          </a:p>
          <a:p>
            <a:pPr lvl="0" rtl="0"/>
            <a:r>
              <a:rPr lang="en-US" dirty="0" smtClean="0"/>
              <a:t>2. Develop an understanding of the survivor’s situation and what happened</a:t>
            </a:r>
          </a:p>
          <a:p>
            <a:pPr lvl="0" rtl="0"/>
            <a:r>
              <a:rPr lang="en-US" dirty="0" smtClean="0"/>
              <a:t>3. Conduct a thorough assessment of a survivor’s needs</a:t>
            </a:r>
          </a:p>
          <a:p>
            <a:pPr eaLnBrk="1" fontAlgn="auto" hangingPunct="1">
              <a:spcBef>
                <a:spcPts val="0"/>
              </a:spcBef>
              <a:spcAft>
                <a:spcPts val="0"/>
              </a:spcAft>
              <a:defRPr/>
            </a:pPr>
            <a:endParaRPr lang="en-US" dirty="0">
              <a:ea typeface="+mn-ea"/>
              <a:cs typeface="+mn-cs"/>
            </a:endParaRPr>
          </a:p>
        </p:txBody>
      </p:sp>
      <p:sp>
        <p:nvSpPr>
          <p:cNvPr id="35844" name="Slide Number Placeholder 3"/>
          <p:cNvSpPr>
            <a:spLocks noGrp="1"/>
          </p:cNvSpPr>
          <p:nvPr>
            <p:ph type="sldNum" sz="quarter" idx="5"/>
          </p:nvPr>
        </p:nvSpPr>
        <p:spPr bwMode="auto">
          <a:noFill/>
          <a:ln>
            <a:miter lim="800000"/>
            <a:headEnd/>
            <a:tailEnd/>
          </a:ln>
        </p:spPr>
        <p:txBody>
          <a:bodyPr/>
          <a:lstStyle/>
          <a:p>
            <a:fld id="{5FF2FED5-3E90-4359-A8D0-DD9906F846E0}" type="slidenum">
              <a:rPr lang="en-US"/>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Before beginning, you should reassure the person that it is okay to have feelings of sadness or wanting to die, and that whatever they are feeling is normal. In many cultures and religions, suicide may be looked upon as “weak” or may even be forbidden. To feel safe and comfortable to talk to you about what they are feeling, the person will need to know that you will not judge them. </a:t>
            </a:r>
            <a:endParaRPr lang="en-US" sz="1100" kern="1200" dirty="0" smtClean="0">
              <a:solidFill>
                <a:schemeClr val="tx1"/>
              </a:solidFill>
              <a:latin typeface="+mn-lt"/>
              <a:ea typeface="+mn-ea"/>
              <a:cs typeface="+mn-cs"/>
            </a:endParaRPr>
          </a:p>
          <a:p>
            <a:endParaRPr lang="en-US" sz="1200" b="1"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Step 1: Assess current/past suicidal thoughts</a:t>
            </a:r>
            <a:endParaRPr lang="en-US" sz="11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Explain to the person: </a:t>
            </a:r>
            <a:r>
              <a:rPr lang="en-US" sz="1200" i="1" kern="1200" dirty="0" smtClean="0">
                <a:solidFill>
                  <a:schemeClr val="tx1"/>
                </a:solidFill>
                <a:latin typeface="+mn-lt"/>
                <a:ea typeface="+mn-ea"/>
                <a:cs typeface="+mn-cs"/>
              </a:rPr>
              <a:t>“I’m going to ask you some questions that may be hard for you to answer, but I am worried about you, so I want to know that you are going to be ok.”</a:t>
            </a:r>
          </a:p>
          <a:p>
            <a:endParaRPr lang="en-US" sz="11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Ask the person questions that can help you assess their current and past suicidal thoughts. This will be different from one culture/context to another. Some sample questions include: </a:t>
            </a:r>
            <a:endParaRPr lang="en-US" sz="1100" kern="1200" dirty="0" smtClean="0">
              <a:solidFill>
                <a:schemeClr val="tx1"/>
              </a:solidFill>
              <a:latin typeface="+mn-lt"/>
              <a:ea typeface="+mn-ea"/>
              <a:cs typeface="+mn-cs"/>
            </a:endParaRPr>
          </a:p>
          <a:p>
            <a:pPr lvl="1"/>
            <a:r>
              <a:rPr lang="en-US" sz="1200" i="1" kern="1200" dirty="0" smtClean="0">
                <a:solidFill>
                  <a:schemeClr val="tx1"/>
                </a:solidFill>
                <a:latin typeface="+mn-lt"/>
                <a:ea typeface="+mn-ea"/>
                <a:cs typeface="+mn-cs"/>
              </a:rPr>
              <a:t>Are you feeling so bad that you’re considering suicide? That sounds like a lot for one person to take. Have you thought about killing yourself to escape?</a:t>
            </a:r>
            <a:endParaRPr lang="en-US" sz="1100" kern="1200" dirty="0" smtClean="0">
              <a:solidFill>
                <a:schemeClr val="tx1"/>
              </a:solidFill>
              <a:latin typeface="+mn-lt"/>
              <a:ea typeface="+mn-ea"/>
              <a:cs typeface="+mn-cs"/>
            </a:endParaRPr>
          </a:p>
          <a:p>
            <a:pPr lvl="1"/>
            <a:r>
              <a:rPr lang="en-US" sz="1200" i="1" kern="1200" dirty="0" smtClean="0">
                <a:solidFill>
                  <a:schemeClr val="tx1"/>
                </a:solidFill>
                <a:latin typeface="+mn-lt"/>
                <a:ea typeface="+mn-ea"/>
                <a:cs typeface="+mn-cs"/>
              </a:rPr>
              <a:t>Do you think about dying? Or wish you were dead? Are you or have you ever thought about hurting or killing yourself? </a:t>
            </a:r>
            <a:endParaRPr lang="en-US" sz="1100" kern="1200" dirty="0" smtClean="0">
              <a:solidFill>
                <a:schemeClr val="tx1"/>
              </a:solidFill>
              <a:latin typeface="+mn-lt"/>
              <a:ea typeface="+mn-ea"/>
              <a:cs typeface="+mn-cs"/>
            </a:endParaRPr>
          </a:p>
          <a:p>
            <a:pPr lvl="1"/>
            <a:r>
              <a:rPr lang="en-US" sz="1200" i="1" kern="1200" dirty="0" smtClean="0">
                <a:solidFill>
                  <a:schemeClr val="tx1"/>
                </a:solidFill>
                <a:latin typeface="+mn-lt"/>
                <a:ea typeface="+mn-ea"/>
                <a:cs typeface="+mn-cs"/>
              </a:rPr>
              <a:t>Has all that pain you’re going through made you think about hurting yourself?</a:t>
            </a:r>
            <a:endParaRPr lang="en-US" sz="1100" kern="1200" dirty="0" smtClean="0">
              <a:solidFill>
                <a:schemeClr val="tx1"/>
              </a:solidFill>
              <a:latin typeface="+mn-lt"/>
              <a:ea typeface="+mn-ea"/>
              <a:cs typeface="+mn-cs"/>
            </a:endParaRPr>
          </a:p>
          <a:p>
            <a:pPr lvl="1"/>
            <a:r>
              <a:rPr lang="en-US" sz="1200" i="1" kern="1200" dirty="0" smtClean="0">
                <a:solidFill>
                  <a:schemeClr val="tx1"/>
                </a:solidFill>
                <a:latin typeface="+mn-lt"/>
                <a:ea typeface="+mn-ea"/>
                <a:cs typeface="+mn-cs"/>
              </a:rPr>
              <a:t>Do you ever wish you could go to sleep and just not wake up? How often? Since when?</a:t>
            </a:r>
          </a:p>
          <a:p>
            <a:pPr lvl="1"/>
            <a:endParaRPr lang="en-US" sz="11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Based on the person’s responses, you may or may not need to continue with the suicide risk assessment. </a:t>
            </a:r>
            <a:endParaRPr lang="en-US" sz="1100" kern="1200" dirty="0" smtClean="0">
              <a:solidFill>
                <a:schemeClr val="tx1"/>
              </a:solidFill>
              <a:latin typeface="+mn-lt"/>
              <a:ea typeface="+mn-ea"/>
              <a:cs typeface="+mn-cs"/>
            </a:endParaRPr>
          </a:p>
          <a:p>
            <a:pPr lvl="1"/>
            <a:r>
              <a:rPr lang="en-US" sz="1200" b="1" kern="1200" dirty="0" smtClean="0">
                <a:solidFill>
                  <a:schemeClr val="tx1"/>
                </a:solidFill>
                <a:latin typeface="+mn-lt"/>
                <a:ea typeface="+mn-ea"/>
                <a:cs typeface="+mn-cs"/>
              </a:rPr>
              <a:t>If the person answers “no”</a:t>
            </a:r>
            <a:r>
              <a:rPr lang="en-US" sz="1200" kern="1200" dirty="0" smtClean="0">
                <a:solidFill>
                  <a:schemeClr val="tx1"/>
                </a:solidFill>
                <a:latin typeface="+mn-lt"/>
                <a:ea typeface="+mn-ea"/>
                <a:cs typeface="+mn-cs"/>
              </a:rPr>
              <a:t>, and there are no signs that they intend to harm or kill themselves, it is likely the risk of suicide or self-harm is low. In this case, the caseworker will likely discontinue the assessment. Again, this is determined on a case-by-case basis and depending upon whether there are other signs that the person may be suicidal. </a:t>
            </a:r>
            <a:endParaRPr lang="en-US" sz="1100" kern="1200" dirty="0" smtClean="0">
              <a:solidFill>
                <a:schemeClr val="tx1"/>
              </a:solidFill>
              <a:latin typeface="+mn-lt"/>
              <a:ea typeface="+mn-ea"/>
              <a:cs typeface="+mn-cs"/>
            </a:endParaRPr>
          </a:p>
          <a:p>
            <a:pPr lvl="1"/>
            <a:r>
              <a:rPr lang="en-US" sz="1200" b="1" kern="1200" dirty="0" smtClean="0">
                <a:solidFill>
                  <a:schemeClr val="tx1"/>
                </a:solidFill>
                <a:latin typeface="+mn-lt"/>
                <a:ea typeface="+mn-ea"/>
                <a:cs typeface="+mn-cs"/>
              </a:rPr>
              <a:t>If the survivor answers “yes”</a:t>
            </a:r>
            <a:r>
              <a:rPr lang="en-US" sz="1200" kern="1200" dirty="0" smtClean="0">
                <a:solidFill>
                  <a:schemeClr val="tx1"/>
                </a:solidFill>
                <a:latin typeface="+mn-lt"/>
                <a:ea typeface="+mn-ea"/>
                <a:cs typeface="+mn-cs"/>
              </a:rPr>
              <a:t> to either of the questions, say to the survivor, </a:t>
            </a:r>
            <a:r>
              <a:rPr lang="en-US" sz="1200" i="1" kern="1200" dirty="0" smtClean="0">
                <a:solidFill>
                  <a:schemeClr val="tx1"/>
                </a:solidFill>
                <a:latin typeface="+mn-lt"/>
                <a:ea typeface="+mn-ea"/>
                <a:cs typeface="+mn-cs"/>
              </a:rPr>
              <a:t>“Please tell me more about these thoughts”,</a:t>
            </a:r>
            <a:r>
              <a:rPr lang="en-US" sz="1200" kern="1200" dirty="0" smtClean="0">
                <a:solidFill>
                  <a:schemeClr val="tx1"/>
                </a:solidFill>
                <a:latin typeface="+mn-lt"/>
                <a:ea typeface="+mn-ea"/>
                <a:cs typeface="+mn-cs"/>
              </a:rPr>
              <a:t> and then proceed to the next step.</a:t>
            </a:r>
            <a:endParaRPr lang="en-US" sz="11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32</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200" b="1" kern="1200" dirty="0" smtClean="0">
                <a:solidFill>
                  <a:schemeClr val="tx1"/>
                </a:solidFill>
                <a:latin typeface="+mn-lt"/>
                <a:ea typeface="+mn-ea"/>
                <a:cs typeface="+mn-cs"/>
              </a:rPr>
              <a:t>Step 2: Assess risk: lethality and safety needs</a:t>
            </a:r>
            <a:endParaRPr lang="en-US" sz="11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You should gently probe for clues to determine if the person has a plan. You should </a:t>
            </a:r>
            <a:r>
              <a:rPr lang="en-US" sz="1200" b="1" kern="1200" dirty="0" smtClean="0">
                <a:solidFill>
                  <a:schemeClr val="tx1"/>
                </a:solidFill>
                <a:latin typeface="+mn-lt"/>
                <a:ea typeface="+mn-ea"/>
                <a:cs typeface="+mn-cs"/>
              </a:rPr>
              <a:t>assess past suicide attempts </a:t>
            </a:r>
            <a:r>
              <a:rPr lang="en-US" sz="1200" kern="1200" dirty="0" smtClean="0">
                <a:solidFill>
                  <a:schemeClr val="tx1"/>
                </a:solidFill>
                <a:latin typeface="+mn-lt"/>
                <a:ea typeface="+mn-ea"/>
                <a:cs typeface="+mn-cs"/>
              </a:rPr>
              <a:t>because they signal higher risk. Such questions can include:</a:t>
            </a:r>
            <a:endParaRPr lang="en-US" sz="11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endParaRPr lang="en-US" sz="11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“Tell me about how you would end your life. [Allow survivor to answer]. What would you do? When did you think you would do it? Where did you think you would do it? Are (guns/pills/other methods) (at home/easy to get)?”</a:t>
            </a:r>
            <a:endParaRPr lang="en-US" sz="11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 </a:t>
            </a:r>
            <a:endParaRPr lang="en-US" sz="11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“Have you ever started to do something to end your life but changed your mind? Have you ever started to do something to end your life but someone stopped you or interrupted you? What happened? When was that? Tell me how many times that happened.” </a:t>
            </a:r>
          </a:p>
          <a:p>
            <a:endParaRPr lang="en-US" sz="1100" kern="1200" dirty="0" smtClean="0">
              <a:solidFill>
                <a:schemeClr val="tx1"/>
              </a:solidFill>
              <a:latin typeface="+mn-lt"/>
              <a:ea typeface="+mn-ea"/>
              <a:cs typeface="+mn-cs"/>
            </a:endParaRPr>
          </a:p>
          <a:p>
            <a:pPr lvl="0"/>
            <a:r>
              <a:rPr lang="en-US" sz="1200" b="1" kern="1200" dirty="0" smtClean="0">
                <a:solidFill>
                  <a:schemeClr val="tx1"/>
                </a:solidFill>
                <a:latin typeface="+mn-lt"/>
                <a:ea typeface="+mn-ea"/>
                <a:cs typeface="+mn-cs"/>
              </a:rPr>
              <a:t>If the person is unable to explain a plan</a:t>
            </a:r>
            <a:r>
              <a:rPr lang="en-US" sz="1200" kern="1200" dirty="0" smtClean="0">
                <a:solidFill>
                  <a:schemeClr val="tx1"/>
                </a:solidFill>
                <a:latin typeface="+mn-lt"/>
                <a:ea typeface="+mn-ea"/>
                <a:cs typeface="+mn-cs"/>
              </a:rPr>
              <a:t> for how they would take their own life and/or has no history of attempts, the risk is less immediate. At this point, you should support the person by exploring strategies for coping with difficult feelings and thoughts, and if needed, develop a safety agreement with the survivor (see Step 4).  </a:t>
            </a:r>
            <a:endParaRPr lang="en-US" sz="11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endParaRPr lang="en-US" sz="1100" kern="1200" dirty="0" smtClean="0">
              <a:solidFill>
                <a:schemeClr val="tx1"/>
              </a:solidFill>
              <a:latin typeface="+mn-lt"/>
              <a:ea typeface="+mn-ea"/>
              <a:cs typeface="+mn-cs"/>
            </a:endParaRPr>
          </a:p>
          <a:p>
            <a:pPr lvl="0"/>
            <a:r>
              <a:rPr lang="en-US" sz="1200" b="1" kern="1200" dirty="0" smtClean="0">
                <a:solidFill>
                  <a:schemeClr val="tx1"/>
                </a:solidFill>
                <a:latin typeface="+mn-lt"/>
                <a:ea typeface="+mn-ea"/>
                <a:cs typeface="+mn-cs"/>
              </a:rPr>
              <a:t>If the survivor is able to explain a plan and/or indicates they have already attempted suicide</a:t>
            </a:r>
            <a:r>
              <a:rPr lang="en-US" sz="1200" kern="1200" dirty="0" smtClean="0">
                <a:solidFill>
                  <a:schemeClr val="tx1"/>
                </a:solidFill>
                <a:latin typeface="+mn-lt"/>
                <a:ea typeface="+mn-ea"/>
                <a:cs typeface="+mn-cs"/>
              </a:rPr>
              <a:t>, the risk is more immediate. You should continue to the next step.</a:t>
            </a:r>
            <a:endParaRPr lang="en-US" sz="11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33</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200" b="1" kern="1200" dirty="0" smtClean="0">
                <a:solidFill>
                  <a:schemeClr val="tx1"/>
                </a:solidFill>
                <a:latin typeface="+mn-lt"/>
                <a:ea typeface="+mn-ea"/>
                <a:cs typeface="+mn-cs"/>
              </a:rPr>
              <a:t>Step 3: Address feelings and provide support</a:t>
            </a:r>
            <a:endParaRPr lang="en-US" sz="11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It is critical that you stay calm if the person expresses suicidal thoughts and a plan. It may be the opposite of your instinct, but do not try to talk the person out of it nor offer advice about what they should do. The feeling they have is serving a purpose for them—it is their last attempt to feel that they are in control of something. Tell them: </a:t>
            </a:r>
            <a:endParaRPr lang="en-US" sz="11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a:t>
            </a:r>
          </a:p>
          <a:p>
            <a:r>
              <a:rPr lang="en-US" sz="1200" i="1" kern="1200" dirty="0" smtClean="0">
                <a:solidFill>
                  <a:schemeClr val="tx1"/>
                </a:solidFill>
                <a:latin typeface="+mn-lt"/>
                <a:ea typeface="+mn-ea"/>
                <a:cs typeface="+mn-cs"/>
              </a:rPr>
              <a:t>I understand that you are feeling this way and I am sorry. I know that it was hard for you to share that. You are very brave for telling me.</a:t>
            </a:r>
            <a:r>
              <a:rPr lang="en-US" sz="1200" kern="1200" dirty="0" smtClean="0">
                <a:solidFill>
                  <a:schemeClr val="tx1"/>
                </a:solidFill>
                <a:latin typeface="+mn-lt"/>
                <a:ea typeface="+mn-ea"/>
                <a:cs typeface="+mn-cs"/>
              </a:rPr>
              <a:t> </a:t>
            </a:r>
            <a:r>
              <a:rPr lang="en-US" sz="1200" i="1" kern="1200" dirty="0" smtClean="0">
                <a:solidFill>
                  <a:schemeClr val="tx1"/>
                </a:solidFill>
                <a:latin typeface="+mn-lt"/>
                <a:ea typeface="+mn-ea"/>
                <a:cs typeface="+mn-cs"/>
              </a:rPr>
              <a:t>It is very important to me that you do not hurt yourself. And I would like us to come up with a plan together for how we can help you to not do this. Is this okay with you?”</a:t>
            </a:r>
            <a:endParaRPr lang="en-US" sz="11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90DE82CF-111A-48C3-9B62-44A2FA92CA0D}" type="slidenum">
              <a:rPr lang="en-US" smtClean="0"/>
              <a:pPr/>
              <a:t>34</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200" b="1" kern="1200" dirty="0" smtClean="0">
                <a:solidFill>
                  <a:schemeClr val="tx1"/>
                </a:solidFill>
                <a:latin typeface="+mn-lt"/>
                <a:ea typeface="+mn-ea"/>
                <a:cs typeface="+mn-cs"/>
              </a:rPr>
              <a:t>Step 4: Develop a safety agreement</a:t>
            </a:r>
            <a:endParaRPr lang="en-US" sz="11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endParaRPr lang="en-US" sz="11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Developing a safety agreement with the survivor is a way for you to help them identify their own mitigation and prevention strategies. Explain the purpose of the agreement.  </a:t>
            </a:r>
            <a:endParaRPr lang="en-US" sz="11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endParaRPr lang="en-US" sz="1100" kern="1200" dirty="0" smtClean="0">
              <a:solidFill>
                <a:schemeClr val="tx1"/>
              </a:solidFill>
              <a:latin typeface="+mn-lt"/>
              <a:ea typeface="+mn-ea"/>
              <a:cs typeface="+mn-cs"/>
            </a:endParaRPr>
          </a:p>
          <a:p>
            <a:r>
              <a:rPr lang="en-US" sz="1200" u="sng" kern="1200" dirty="0" smtClean="0">
                <a:solidFill>
                  <a:schemeClr val="tx1"/>
                </a:solidFill>
                <a:latin typeface="+mn-lt"/>
                <a:ea typeface="+mn-ea"/>
                <a:cs typeface="+mn-cs"/>
              </a:rPr>
              <a:t>Help the person identify </a:t>
            </a:r>
            <a:r>
              <a:rPr lang="en-US" sz="1200" b="1" u="sng" kern="1200" dirty="0" smtClean="0">
                <a:solidFill>
                  <a:schemeClr val="tx1"/>
                </a:solidFill>
                <a:latin typeface="+mn-lt"/>
                <a:ea typeface="+mn-ea"/>
                <a:cs typeface="+mn-cs"/>
              </a:rPr>
              <a:t>warning signs</a:t>
            </a:r>
            <a:r>
              <a:rPr lang="en-US" sz="1200" u="sng" kern="1200" dirty="0" smtClean="0">
                <a:solidFill>
                  <a:schemeClr val="tx1"/>
                </a:solidFill>
                <a:latin typeface="+mn-lt"/>
                <a:ea typeface="+mn-ea"/>
                <a:cs typeface="+mn-cs"/>
              </a:rPr>
              <a:t>:</a:t>
            </a:r>
            <a:endParaRPr lang="en-US" sz="1100" kern="1200" dirty="0" smtClean="0">
              <a:solidFill>
                <a:schemeClr val="tx1"/>
              </a:solidFill>
              <a:latin typeface="+mn-lt"/>
              <a:ea typeface="+mn-ea"/>
              <a:cs typeface="+mn-cs"/>
            </a:endParaRPr>
          </a:p>
          <a:p>
            <a:pPr lvl="0"/>
            <a:r>
              <a:rPr lang="en-US" sz="1200" i="1" kern="1200" dirty="0" smtClean="0">
                <a:solidFill>
                  <a:schemeClr val="tx1"/>
                </a:solidFill>
                <a:latin typeface="+mn-lt"/>
                <a:ea typeface="+mn-ea"/>
                <a:cs typeface="+mn-cs"/>
              </a:rPr>
              <a:t>“Tell me what happens when you start to think about killing yourself or wanting to hurt yourself? What do you feel? What do you think about? How will you know when you are going to need to use these strategies?” </a:t>
            </a:r>
            <a:endParaRPr lang="en-US" sz="1100" kern="1200" dirty="0" smtClean="0">
              <a:solidFill>
                <a:schemeClr val="tx1"/>
              </a:solidFill>
              <a:latin typeface="+mn-lt"/>
              <a:ea typeface="+mn-ea"/>
              <a:cs typeface="+mn-cs"/>
            </a:endParaRPr>
          </a:p>
          <a:p>
            <a:pPr lvl="1"/>
            <a:r>
              <a:rPr lang="en-US" sz="1200" kern="1200" dirty="0" smtClean="0">
                <a:solidFill>
                  <a:schemeClr val="tx1"/>
                </a:solidFill>
                <a:latin typeface="+mn-lt"/>
                <a:ea typeface="+mn-ea"/>
                <a:cs typeface="+mn-cs"/>
              </a:rPr>
              <a:t>List the warning signs (thoughts, images, thinking processes, mood and/or behaviors) using the survivor’s own words.</a:t>
            </a:r>
            <a:endParaRPr lang="en-US" sz="11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endParaRPr lang="en-US" sz="1100" kern="1200" dirty="0" smtClean="0">
              <a:solidFill>
                <a:schemeClr val="tx1"/>
              </a:solidFill>
              <a:latin typeface="+mn-lt"/>
              <a:ea typeface="+mn-ea"/>
              <a:cs typeface="+mn-cs"/>
            </a:endParaRPr>
          </a:p>
          <a:p>
            <a:r>
              <a:rPr lang="en-US" sz="1200" u="sng" kern="1200" dirty="0" smtClean="0">
                <a:solidFill>
                  <a:schemeClr val="tx1"/>
                </a:solidFill>
                <a:latin typeface="+mn-lt"/>
                <a:ea typeface="+mn-ea"/>
                <a:cs typeface="+mn-cs"/>
              </a:rPr>
              <a:t>Help the person </a:t>
            </a:r>
            <a:r>
              <a:rPr lang="en-US" sz="1200" b="1" u="sng" kern="1200" dirty="0" smtClean="0">
                <a:solidFill>
                  <a:schemeClr val="tx1"/>
                </a:solidFill>
                <a:latin typeface="+mn-lt"/>
                <a:ea typeface="+mn-ea"/>
                <a:cs typeface="+mn-cs"/>
              </a:rPr>
              <a:t>identify strategies to feel better</a:t>
            </a:r>
            <a:r>
              <a:rPr lang="en-US" sz="1200" u="sng" kern="1200" dirty="0" smtClean="0">
                <a:solidFill>
                  <a:schemeClr val="tx1"/>
                </a:solidFill>
                <a:latin typeface="+mn-lt"/>
                <a:ea typeface="+mn-ea"/>
                <a:cs typeface="+mn-cs"/>
              </a:rPr>
              <a:t>:</a:t>
            </a:r>
            <a:endParaRPr lang="en-US" sz="11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Explain to the survivor, “We want to find other things you can do to make yourself feel better.”</a:t>
            </a:r>
            <a:endParaRPr lang="en-US" sz="1100" kern="1200" dirty="0" smtClean="0">
              <a:solidFill>
                <a:schemeClr val="tx1"/>
              </a:solidFill>
              <a:latin typeface="+mn-lt"/>
              <a:ea typeface="+mn-ea"/>
              <a:cs typeface="+mn-cs"/>
            </a:endParaRPr>
          </a:p>
          <a:p>
            <a:pPr lvl="0"/>
            <a:r>
              <a:rPr lang="en-US" sz="1200" i="1" kern="1200" dirty="0" smtClean="0">
                <a:solidFill>
                  <a:schemeClr val="tx1"/>
                </a:solidFill>
                <a:latin typeface="+mn-lt"/>
                <a:ea typeface="+mn-ea"/>
                <a:cs typeface="+mn-cs"/>
              </a:rPr>
              <a:t>“When you have thought about killing yourself before, what prevented you from doing it?”</a:t>
            </a:r>
            <a:endParaRPr lang="en-US" sz="1100" kern="1200" dirty="0" smtClean="0">
              <a:solidFill>
                <a:schemeClr val="tx1"/>
              </a:solidFill>
              <a:latin typeface="+mn-lt"/>
              <a:ea typeface="+mn-ea"/>
              <a:cs typeface="+mn-cs"/>
            </a:endParaRPr>
          </a:p>
          <a:p>
            <a:pPr lvl="0"/>
            <a:r>
              <a:rPr lang="en-US" sz="1200" i="1" kern="1200" dirty="0" smtClean="0">
                <a:solidFill>
                  <a:schemeClr val="tx1"/>
                </a:solidFill>
                <a:latin typeface="+mn-lt"/>
                <a:ea typeface="+mn-ea"/>
                <a:cs typeface="+mn-cs"/>
              </a:rPr>
              <a:t>“Tell me some things you can do to help yourself feel better when you start to think about hurting yourself or wanting to end your life. What has helped you feel better in the past? Is there someone you can talk to or go to?”</a:t>
            </a:r>
            <a:endParaRPr lang="en-US" sz="1100" kern="1200" dirty="0" smtClean="0">
              <a:solidFill>
                <a:schemeClr val="tx1"/>
              </a:solidFill>
              <a:latin typeface="+mn-lt"/>
              <a:ea typeface="+mn-ea"/>
              <a:cs typeface="+mn-cs"/>
            </a:endParaRPr>
          </a:p>
          <a:p>
            <a:pPr lvl="1"/>
            <a:r>
              <a:rPr lang="en-US" sz="1200" kern="1200" dirty="0" smtClean="0">
                <a:solidFill>
                  <a:schemeClr val="tx1"/>
                </a:solidFill>
                <a:latin typeface="+mn-lt"/>
                <a:ea typeface="+mn-ea"/>
                <a:cs typeface="+mn-cs"/>
              </a:rPr>
              <a:t>Based on what the person says, agree that they will use these strategies/do these helpful things instead of hurting themselves. </a:t>
            </a:r>
            <a:endParaRPr lang="en-US" sz="1100" kern="1200" dirty="0" smtClean="0">
              <a:solidFill>
                <a:schemeClr val="tx1"/>
              </a:solidFill>
              <a:latin typeface="+mn-lt"/>
              <a:ea typeface="+mn-ea"/>
              <a:cs typeface="+mn-cs"/>
            </a:endParaRPr>
          </a:p>
          <a:p>
            <a:pPr lvl="0"/>
            <a:r>
              <a:rPr lang="en-US" sz="1200" kern="1200" dirty="0" smtClean="0">
                <a:solidFill>
                  <a:schemeClr val="tx1"/>
                </a:solidFill>
                <a:latin typeface="+mn-lt"/>
                <a:ea typeface="+mn-ea"/>
                <a:cs typeface="+mn-cs"/>
              </a:rPr>
              <a:t>Ask the person what might get in the way of them using these strategies to feel better.  In other words, you want to identify strategies that are practical and feasible for the person to do. </a:t>
            </a:r>
            <a:endParaRPr lang="en-US" sz="11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endParaRPr lang="en-US" sz="11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If the person is not able to identify any strategies, you should confer with a supervisor and discuss the potential for a referral to mental health services, or if not available, to emergency medical care.  </a:t>
            </a:r>
            <a:endParaRPr lang="en-US" sz="11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 </a:t>
            </a:r>
            <a:endParaRPr lang="en-US" sz="1100" kern="1200" dirty="0" smtClean="0">
              <a:solidFill>
                <a:schemeClr val="tx1"/>
              </a:solidFill>
              <a:latin typeface="+mn-lt"/>
              <a:ea typeface="+mn-ea"/>
              <a:cs typeface="+mn-cs"/>
            </a:endParaRPr>
          </a:p>
          <a:p>
            <a:r>
              <a:rPr lang="en-US" sz="1200" b="1" u="sng" kern="1200" dirty="0" smtClean="0">
                <a:solidFill>
                  <a:schemeClr val="tx1"/>
                </a:solidFill>
                <a:latin typeface="+mn-lt"/>
                <a:ea typeface="+mn-ea"/>
                <a:cs typeface="+mn-cs"/>
              </a:rPr>
              <a:t>Identify a safety person</a:t>
            </a:r>
            <a:endParaRPr lang="en-US" sz="11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a:t>
            </a:r>
            <a:r>
              <a:rPr lang="en-US" sz="1200" i="1" kern="1200" dirty="0" smtClean="0">
                <a:solidFill>
                  <a:schemeClr val="tx1"/>
                </a:solidFill>
                <a:latin typeface="+mn-lt"/>
                <a:ea typeface="+mn-ea"/>
                <a:cs typeface="+mn-cs"/>
              </a:rPr>
              <a:t>I want to help you stay safe. Can you think of someone in your family or a friend who could stay by your side? Can we work together to get that person to agree to stay by your side in order to keep you safe?”</a:t>
            </a:r>
            <a:endParaRPr lang="en-US" sz="11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Explain to the person that in addition to the strategies they have identified, a friend or another family member must be notified to act as a “safety person” for the survivor. This should be someone who can be with the person all the time for at least the following 24 hours.</a:t>
            </a:r>
          </a:p>
          <a:p>
            <a:r>
              <a:rPr lang="en-US" sz="1200" kern="1200" dirty="0" smtClean="0">
                <a:solidFill>
                  <a:schemeClr val="tx1"/>
                </a:solidFill>
                <a:latin typeface="+mn-lt"/>
                <a:ea typeface="+mn-ea"/>
                <a:cs typeface="+mn-cs"/>
              </a:rPr>
              <a:t>  </a:t>
            </a:r>
            <a:endParaRPr lang="en-US" sz="11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If the person cannot identify anyone, you should confer with a supervisor and discuss the potential for an immediate referral to mental health services, or if not available, to emergency medical care. You will need to accompany the person, as it will not be safe to leave them alone. </a:t>
            </a:r>
            <a:endParaRPr lang="en-US" sz="11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endParaRPr lang="en-US" sz="11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You can document the safety plan you have made with the survivor, which may be helpful for the person to keep with them as a reminder in times of crisis. As with any documentation, only provide it to the person if they will find it helpful and if it is safe to do so.   </a:t>
            </a:r>
            <a:endParaRPr lang="en-US" sz="1100" kern="1200" dirty="0" smtClean="0">
              <a:solidFill>
                <a:schemeClr val="tx1"/>
              </a:solidFill>
              <a:latin typeface="+mn-lt"/>
              <a:ea typeface="+mn-ea"/>
              <a:cs typeface="+mn-cs"/>
            </a:endParaRPr>
          </a:p>
          <a:p>
            <a:endParaRPr lang="en-US" sz="1100" kern="1200" dirty="0" smtClean="0">
              <a:solidFill>
                <a:schemeClr val="tx1"/>
              </a:solidFill>
              <a:latin typeface="+mn-lt"/>
              <a:ea typeface="+mn-ea"/>
              <a:cs typeface="+mn-cs"/>
            </a:endParaRPr>
          </a:p>
          <a:p>
            <a:endParaRPr lang="en-US" sz="1100" kern="1200" dirty="0" smtClean="0">
              <a:solidFill>
                <a:schemeClr val="tx1"/>
              </a:solidFill>
              <a:latin typeface="+mn-lt"/>
              <a:ea typeface="+mn-ea"/>
              <a:cs typeface="+mn-cs"/>
            </a:endParaRPr>
          </a:p>
          <a:p>
            <a:r>
              <a:rPr lang="en-US" sz="1100" b="1" kern="1200" dirty="0" smtClean="0">
                <a:solidFill>
                  <a:schemeClr val="tx1"/>
                </a:solidFill>
                <a:latin typeface="+mn-lt"/>
                <a:ea typeface="+mn-ea"/>
                <a:cs typeface="+mn-cs"/>
              </a:rPr>
              <a:t>**Distribute</a:t>
            </a:r>
            <a:r>
              <a:rPr lang="en-US" sz="1100" b="1" kern="1200" baseline="0" dirty="0" smtClean="0">
                <a:solidFill>
                  <a:schemeClr val="tx1"/>
                </a:solidFill>
                <a:latin typeface="+mn-lt"/>
                <a:ea typeface="+mn-ea"/>
                <a:cs typeface="+mn-cs"/>
              </a:rPr>
              <a:t> </a:t>
            </a:r>
            <a:r>
              <a:rPr lang="en-US" sz="1100" b="1" kern="1200" baseline="0" smtClean="0">
                <a:solidFill>
                  <a:schemeClr val="tx1"/>
                </a:solidFill>
                <a:latin typeface="+mn-lt"/>
                <a:ea typeface="+mn-ea"/>
                <a:cs typeface="+mn-cs"/>
              </a:rPr>
              <a:t>Handout </a:t>
            </a:r>
            <a:r>
              <a:rPr lang="en-US" sz="1100" b="1" kern="1200" baseline="0" smtClean="0">
                <a:solidFill>
                  <a:schemeClr val="tx1"/>
                </a:solidFill>
                <a:latin typeface="+mn-lt"/>
                <a:ea typeface="+mn-ea"/>
                <a:cs typeface="+mn-cs"/>
              </a:rPr>
              <a:t>12.4 </a:t>
            </a:r>
            <a:r>
              <a:rPr lang="en-US" sz="1100" b="1" kern="1200" baseline="0" dirty="0" smtClean="0">
                <a:solidFill>
                  <a:schemeClr val="tx1"/>
                </a:solidFill>
                <a:latin typeface="+mn-lt"/>
                <a:ea typeface="+mn-ea"/>
                <a:cs typeface="+mn-cs"/>
              </a:rPr>
              <a:t>Suicide Risk Assessment for participants to keep. **</a:t>
            </a:r>
            <a:endParaRPr lang="en-US" sz="1100" b="1"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90DE82CF-111A-48C3-9B62-44A2FA92CA0D}" type="slidenum">
              <a:rPr lang="en-US" smtClean="0"/>
              <a:pPr/>
              <a:t>35</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Thank you all for your time, attention, and participation. Before we end, I</a:t>
            </a:r>
            <a:r>
              <a:rPr lang="en-US" altLang="en-US" dirty="0" smtClean="0"/>
              <a:t>’</a:t>
            </a:r>
            <a:r>
              <a:rPr lang="en-US" dirty="0" smtClean="0"/>
              <a:t>d like to open up the floor for any questions, concerns or reflections you may have. </a:t>
            </a:r>
          </a:p>
          <a:p>
            <a:pPr eaLnBrk="1" hangingPunct="1">
              <a:spcBef>
                <a:spcPct val="0"/>
              </a:spcBef>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smtClean="0"/>
              <a:t>*</a:t>
            </a:r>
            <a:r>
              <a:rPr lang="en-US" b="1" baseline="0" dirty="0" smtClean="0"/>
              <a:t>Prompting questions, if needed: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 How did you find this session?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dirty="0" smtClean="0"/>
              <a:t>What was easy? What was difficult?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dirty="0" smtClean="0"/>
              <a:t>What do you want to keep thinking about later?</a:t>
            </a:r>
            <a:endParaRPr lang="en-US" dirty="0" smtClean="0"/>
          </a:p>
          <a:p>
            <a:pPr eaLnBrk="1" hangingPunct="1">
              <a:spcBef>
                <a:spcPct val="0"/>
              </a:spcBef>
            </a:pPr>
            <a:endParaRPr lang="en-US" dirty="0" smtClean="0"/>
          </a:p>
        </p:txBody>
      </p:sp>
      <p:sp>
        <p:nvSpPr>
          <p:cNvPr id="39940" name="Slide Number Placeholder 3"/>
          <p:cNvSpPr>
            <a:spLocks noGrp="1"/>
          </p:cNvSpPr>
          <p:nvPr>
            <p:ph type="sldNum" sz="quarter" idx="5"/>
          </p:nvPr>
        </p:nvSpPr>
        <p:spPr bwMode="auto">
          <a:noFill/>
          <a:ln>
            <a:miter lim="800000"/>
            <a:headEnd/>
            <a:tailEnd/>
          </a:ln>
        </p:spPr>
        <p:txBody>
          <a:bodyPr/>
          <a:lstStyle/>
          <a:p>
            <a:fld id="{AA054DE3-A126-4268-9767-928E5A89904D}" type="slidenum">
              <a:rPr lang="en-US"/>
              <a:pPr/>
              <a:t>36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We’re moving</a:t>
            </a:r>
            <a:r>
              <a:rPr lang="en-US" baseline="0" dirty="0" smtClean="0"/>
              <a:t> on to the second step of survivor-centered case management for survivors of gender-based violence, assessment. </a:t>
            </a:r>
            <a:endParaRPr lang="en-US"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4</a:t>
            </a:fld>
            <a:endParaRPr lang="en-US"/>
          </a:p>
        </p:txBody>
      </p:sp>
    </p:spTree>
    <p:extLst>
      <p:ext uri="{BB962C8B-B14F-4D97-AF65-F5344CB8AC3E}">
        <p14:creationId xmlns="" xmlns:p14="http://schemas.microsoft.com/office/powerpoint/2010/main" val="20989032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Good</a:t>
            </a:r>
            <a:r>
              <a:rPr lang="en-US" baseline="0" dirty="0" smtClean="0"/>
              <a:t> case management relies on conducting good assessments. Assessment comprises understanding the survivor’s context, determining if other responders are involved, listening to the survivor’s story to understand and support her and to determine the survivor’s needs.</a:t>
            </a:r>
            <a:endParaRPr lang="en-US"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5</a:t>
            </a:fld>
            <a:endParaRPr lang="en-US"/>
          </a:p>
        </p:txBody>
      </p:sp>
    </p:spTree>
    <p:extLst>
      <p:ext uri="{BB962C8B-B14F-4D97-AF65-F5344CB8AC3E}">
        <p14:creationId xmlns="" xmlns:p14="http://schemas.microsoft.com/office/powerpoint/2010/main" val="31157732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Before we jump into the content, we’ll start with an activity. In</a:t>
            </a:r>
            <a:r>
              <a:rPr lang="en-US" baseline="0" dirty="0" smtClean="0"/>
              <a:t> your small groups, discuss what assessment means to you. What makes for an effective assessment? After some discussion time, each group will share their feedback with the larger group. (*facilitator, write down the main points from each group, drawing parallels between different groups’ definitions.*) </a:t>
            </a:r>
          </a:p>
          <a:p>
            <a:endParaRPr lang="en-US"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6</a:t>
            </a:fld>
            <a:endParaRPr lang="en-US"/>
          </a:p>
        </p:txBody>
      </p:sp>
    </p:spTree>
    <p:extLst>
      <p:ext uri="{BB962C8B-B14F-4D97-AF65-F5344CB8AC3E}">
        <p14:creationId xmlns="" xmlns:p14="http://schemas.microsoft.com/office/powerpoint/2010/main" val="33295364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a:t>
            </a:r>
            <a:r>
              <a:rPr lang="en-US" baseline="0" dirty="0" smtClean="0"/>
              <a:t> define assessment as the act of gathering information or data from a person and evaluating it for the purpose of making a decision about the person’s care. Good assessment safely and slowly assesses the survivor’s situation and experience of violence with a focus on listening, not asking. </a:t>
            </a:r>
            <a:endParaRPr lang="en-US"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7</a:t>
            </a:fld>
            <a:endParaRPr lang="en-US"/>
          </a:p>
        </p:txBody>
      </p:sp>
    </p:spTree>
    <p:extLst>
      <p:ext uri="{BB962C8B-B14F-4D97-AF65-F5344CB8AC3E}">
        <p14:creationId xmlns="" xmlns:p14="http://schemas.microsoft.com/office/powerpoint/2010/main" val="4620572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**Refer to Handout 12.1 and give a</a:t>
            </a:r>
            <a:r>
              <a:rPr lang="en-US" b="1" baseline="0" dirty="0" smtClean="0"/>
              <a:t> copy to the volunteer.**</a:t>
            </a:r>
            <a:endParaRPr lang="en-US" b="1"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Let’s take a look at a role play that shows what</a:t>
            </a:r>
            <a:r>
              <a:rPr lang="en-US" baseline="0" dirty="0" smtClean="0"/>
              <a:t> leads up to the assessment process. I need a volunteer to role play with me – you will be the survivor and I will be the caseworker.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smtClean="0"/>
              <a:t>*Do role play and then facilitate a group discussion*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Now that you’ve seen it in action, let’s talk about what the caseworker did well and what could be improved. What stood out to you? (group discussion)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smtClean="0"/>
              <a:t>*Ensure that the ‘should’ used in the framing of options about treatment options is highlighted here.*</a:t>
            </a:r>
          </a:p>
          <a:p>
            <a:endParaRPr lang="en-US"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8</a:t>
            </a:fld>
            <a:endParaRPr lang="en-US"/>
          </a:p>
        </p:txBody>
      </p:sp>
    </p:spTree>
    <p:extLst>
      <p:ext uri="{BB962C8B-B14F-4D97-AF65-F5344CB8AC3E}">
        <p14:creationId xmlns="" xmlns:p14="http://schemas.microsoft.com/office/powerpoint/2010/main" val="37079035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Before you begin the assessment it</a:t>
            </a:r>
            <a:r>
              <a:rPr lang="en-US" baseline="0" dirty="0" smtClean="0"/>
              <a:t> is important to address the three points on this slide. First, ask the client about her immediate safety and act immediately if her safety is in question. Second, you will need to address any urgent medical needs; did the survivor come to the office after an incident? If so, take action to get medical help with the survivor’s verbal consent. Finally, determine if other service providers have already been involved. This can allow you to get information from the service provider instead of the client, allowing her to not have to repeat her story more than necessary. </a:t>
            </a:r>
            <a:endParaRPr lang="en-US"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9</a:t>
            </a:fld>
            <a:endParaRPr lang="en-US"/>
          </a:p>
        </p:txBody>
      </p:sp>
    </p:spTree>
    <p:extLst>
      <p:ext uri="{BB962C8B-B14F-4D97-AF65-F5344CB8AC3E}">
        <p14:creationId xmlns="" xmlns:p14="http://schemas.microsoft.com/office/powerpoint/2010/main" val="176103850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en-US" sz="3800" dirty="0" smtClean="0">
                <a:solidFill>
                  <a:prstClr val="black"/>
                </a:solidFill>
              </a:rPr>
              <a:t>INTERAGENCY GENDER-BASED VIOLENCE CASE MANAGEMENT TRAINING</a:t>
            </a:r>
            <a:endParaRPr lang="en-US" sz="3800" dirty="0">
              <a:solidFill>
                <a:prstClr val="black"/>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smtClean="0"/>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3200" spc="0" dirty="0" smtClean="0">
                <a:solidFill>
                  <a:prstClr val="white"/>
                </a:solidFill>
                <a:latin typeface="Franklin Gothic Book"/>
              </a:rPr>
              <a:t>Click to Edit Sub Title</a:t>
            </a:r>
            <a:endParaRPr lang="en-US" sz="3200" spc="0" dirty="0">
              <a:solidFill>
                <a:prstClr val="white"/>
              </a:solidFill>
              <a:latin typeface="Franklin Gothic Book"/>
            </a:endParaRP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smtClean="0"/>
              <a:t>Click to edit Master title style</a:t>
            </a:r>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en-US" sz="3800" dirty="0" smtClean="0">
                <a:solidFill>
                  <a:prstClr val="black"/>
                </a:solidFill>
              </a:rPr>
              <a:t>INTERAGENCY GENDER-BASED VIOLENCE CASE MANAGEMENT TRAINING</a:t>
            </a:r>
            <a:endParaRPr lang="en-US" sz="3800" dirty="0">
              <a:solidFill>
                <a:prstClr val="black"/>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smtClean="0"/>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3200" spc="0" dirty="0" smtClean="0">
                <a:solidFill>
                  <a:prstClr val="white"/>
                </a:solidFill>
                <a:latin typeface="Franklin Gothic Book"/>
              </a:rPr>
              <a:t>Click to Edit Sub Title</a:t>
            </a:r>
            <a:endParaRPr lang="en-US" sz="3200" spc="0" dirty="0">
              <a:solidFill>
                <a:prstClr val="white"/>
              </a:solidFill>
              <a:latin typeface="Franklin Gothic Book"/>
            </a:endParaRP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slideLayout" Target="../slideLayouts/slideLayout42.xml"/><Relationship Id="rId3" Type="http://schemas.openxmlformats.org/officeDocument/2006/relationships/slideLayout" Target="../slideLayouts/slideLayout27.xml"/><Relationship Id="rId21" Type="http://schemas.openxmlformats.org/officeDocument/2006/relationships/slideLayout" Target="../slideLayouts/slideLayout45.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slideLayout" Target="../slideLayouts/slideLayout41.xml"/><Relationship Id="rId25" Type="http://schemas.openxmlformats.org/officeDocument/2006/relationships/theme" Target="../theme/theme2.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20" Type="http://schemas.openxmlformats.org/officeDocument/2006/relationships/slideLayout" Target="../slideLayouts/slideLayout44.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24" Type="http://schemas.openxmlformats.org/officeDocument/2006/relationships/slideLayout" Target="../slideLayouts/slideLayout48.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23" Type="http://schemas.openxmlformats.org/officeDocument/2006/relationships/slideLayout" Target="../slideLayouts/slideLayout47.xml"/><Relationship Id="rId10" Type="http://schemas.openxmlformats.org/officeDocument/2006/relationships/slideLayout" Target="../slideLayouts/slideLayout34.xml"/><Relationship Id="rId19" Type="http://schemas.openxmlformats.org/officeDocument/2006/relationships/slideLayout" Target="../slideLayouts/slideLayout43.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 Id="rId22"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EAD12348-1BEA-453A-AA28-4AC543540342}" type="datetimeFigureOut">
              <a:rPr lang="en-US">
                <a:ea typeface="MS PGothic" pitchFamily="34" charset="-128"/>
              </a:rPr>
              <a:pPr fontAlgn="base">
                <a:spcBef>
                  <a:spcPct val="0"/>
                </a:spcBef>
                <a:spcAft>
                  <a:spcPct val="0"/>
                </a:spcAft>
                <a:defRPr/>
              </a:pPr>
              <a:t>04/25/2017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43D93A0B-5087-4DB7-AF2E-0D50B316499B}"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 id="2147483701" r:id="rId17"/>
    <p:sldLayoutId id="2147483702" r:id="rId18"/>
    <p:sldLayoutId id="2147483703" r:id="rId19"/>
    <p:sldLayoutId id="2147483704" r:id="rId20"/>
    <p:sldLayoutId id="2147483705" r:id="rId21"/>
    <p:sldLayoutId id="2147483706" r:id="rId22"/>
    <p:sldLayoutId id="2147483707" r:id="rId23"/>
    <p:sldLayoutId id="2147483708"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DE59F340-A0B6-41B6-B258-F7802132C444}" type="datetimeFigureOut">
              <a:rPr lang="en-US">
                <a:ea typeface="MS PGothic" pitchFamily="34" charset="-128"/>
              </a:rPr>
              <a:pPr fontAlgn="base">
                <a:spcBef>
                  <a:spcPct val="0"/>
                </a:spcBef>
                <a:spcAft>
                  <a:spcPct val="0"/>
                </a:spcAft>
                <a:defRPr/>
              </a:pPr>
              <a:t>04/25/2017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13E43F81-6A3B-4959-BF96-319851C66DBF}"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 id="2147483722" r:id="rId13"/>
    <p:sldLayoutId id="2147483723" r:id="rId14"/>
    <p:sldLayoutId id="2147483724" r:id="rId15"/>
    <p:sldLayoutId id="2147483725" r:id="rId16"/>
    <p:sldLayoutId id="2147483726" r:id="rId17"/>
    <p:sldLayoutId id="2147483727" r:id="rId18"/>
    <p:sldLayoutId id="2147483728" r:id="rId19"/>
    <p:sldLayoutId id="2147483729" r:id="rId20"/>
    <p:sldLayoutId id="2147483730" r:id="rId21"/>
    <p:sldLayoutId id="2147483731" r:id="rId22"/>
    <p:sldLayoutId id="2147483732" r:id="rId23"/>
    <p:sldLayoutId id="2147483733"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xml"/><Relationship Id="rId1" Type="http://schemas.openxmlformats.org/officeDocument/2006/relationships/slideLayout" Target="../slideLayouts/slideLayout25.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0.xml"/><Relationship Id="rId1" Type="http://schemas.openxmlformats.org/officeDocument/2006/relationships/slideLayout" Target="../slideLayouts/slideLayout1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7.xml"/><Relationship Id="rId1" Type="http://schemas.openxmlformats.org/officeDocument/2006/relationships/slideLayout" Target="../slideLayouts/slideLayout1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1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Assessment points</a:t>
            </a:r>
            <a:endParaRPr lang="en-US" dirty="0"/>
          </a:p>
        </p:txBody>
      </p:sp>
      <p:graphicFrame>
        <p:nvGraphicFramePr>
          <p:cNvPr id="4" name="Content Placeholder 3"/>
          <p:cNvGraphicFramePr>
            <a:graphicFrameLocks noGrp="1"/>
          </p:cNvGraphicFramePr>
          <p:nvPr>
            <p:ph idx="1"/>
            <p:extLst>
              <p:ext uri="{D42A27DB-BD31-4B8C-83A1-F6EECF244321}">
                <p14:modId xmlns="" xmlns:p14="http://schemas.microsoft.com/office/powerpoint/2010/main" val="909933088"/>
              </p:ext>
            </p:extLst>
          </p:nvPr>
        </p:nvGraphicFramePr>
        <p:xfrm>
          <a:off x="1023938" y="2286000"/>
          <a:ext cx="9720262" cy="4022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1141306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Facilitating DISCLOSURE</a:t>
            </a:r>
            <a:endParaRPr lang="en-US" dirty="0"/>
          </a:p>
        </p:txBody>
      </p:sp>
      <p:sp>
        <p:nvSpPr>
          <p:cNvPr id="3" name="Content Placeholder 2"/>
          <p:cNvSpPr>
            <a:spLocks noGrp="1"/>
          </p:cNvSpPr>
          <p:nvPr>
            <p:ph idx="1"/>
          </p:nvPr>
        </p:nvSpPr>
        <p:spPr/>
        <p:txBody>
          <a:bodyPr>
            <a:normAutofit fontScale="92500" lnSpcReduction="20000"/>
          </a:bodyPr>
          <a:lstStyle/>
          <a:p>
            <a:pPr>
              <a:buClr>
                <a:schemeClr val="accent4">
                  <a:lumMod val="75000"/>
                </a:schemeClr>
              </a:buClr>
              <a:buFont typeface="Wingdings" panose="05000000000000000000" pitchFamily="2" charset="2"/>
              <a:buChar char="Ø"/>
            </a:pPr>
            <a:r>
              <a:rPr lang="en-US" dirty="0" smtClean="0">
                <a:solidFill>
                  <a:schemeClr val="tx1"/>
                </a:solidFill>
              </a:rPr>
              <a:t>Begin the conversation with basic questions</a:t>
            </a:r>
          </a:p>
          <a:p>
            <a:pPr>
              <a:buClr>
                <a:schemeClr val="accent4">
                  <a:lumMod val="75000"/>
                </a:schemeClr>
              </a:buClr>
              <a:buFont typeface="Wingdings" panose="05000000000000000000" pitchFamily="2" charset="2"/>
              <a:buChar char="Ø"/>
            </a:pPr>
            <a:r>
              <a:rPr lang="en-US" dirty="0" smtClean="0">
                <a:solidFill>
                  <a:schemeClr val="tx1"/>
                </a:solidFill>
              </a:rPr>
              <a:t>Listen carefully to the story as the survivor tells it</a:t>
            </a:r>
          </a:p>
          <a:p>
            <a:pPr>
              <a:buClr>
                <a:schemeClr val="accent4">
                  <a:lumMod val="75000"/>
                </a:schemeClr>
              </a:buClr>
              <a:buFont typeface="Wingdings" panose="05000000000000000000" pitchFamily="2" charset="2"/>
              <a:buChar char="Ø"/>
            </a:pPr>
            <a:r>
              <a:rPr lang="en-US" dirty="0" smtClean="0">
                <a:solidFill>
                  <a:schemeClr val="tx1"/>
                </a:solidFill>
              </a:rPr>
              <a:t>Watch the survivor’s body language closely for any signs of discomfort</a:t>
            </a:r>
          </a:p>
          <a:p>
            <a:pPr>
              <a:buClr>
                <a:schemeClr val="accent4">
                  <a:lumMod val="75000"/>
                </a:schemeClr>
              </a:buClr>
              <a:buFont typeface="Wingdings" panose="05000000000000000000" pitchFamily="2" charset="2"/>
              <a:buChar char="Ø"/>
            </a:pPr>
            <a:r>
              <a:rPr lang="en-US" dirty="0">
                <a:solidFill>
                  <a:schemeClr val="tx1"/>
                </a:solidFill>
              </a:rPr>
              <a:t>Encourage and empathize through non-verbal and verbal communication</a:t>
            </a:r>
          </a:p>
          <a:p>
            <a:pPr>
              <a:buClr>
                <a:schemeClr val="accent4">
                  <a:lumMod val="75000"/>
                </a:schemeClr>
              </a:buClr>
              <a:buFont typeface="Wingdings" panose="05000000000000000000" pitchFamily="2" charset="2"/>
              <a:buChar char="Ø"/>
            </a:pPr>
            <a:r>
              <a:rPr lang="en-US" dirty="0" smtClean="0">
                <a:solidFill>
                  <a:schemeClr val="tx1"/>
                </a:solidFill>
              </a:rPr>
              <a:t>Actively check in with her along the way</a:t>
            </a:r>
          </a:p>
          <a:p>
            <a:pPr>
              <a:buClr>
                <a:schemeClr val="accent4">
                  <a:lumMod val="75000"/>
                </a:schemeClr>
              </a:buClr>
              <a:buFont typeface="Wingdings" panose="05000000000000000000" pitchFamily="2" charset="2"/>
              <a:buChar char="Ø"/>
            </a:pPr>
            <a:r>
              <a:rPr lang="en-US" dirty="0" smtClean="0">
                <a:solidFill>
                  <a:schemeClr val="tx1"/>
                </a:solidFill>
              </a:rPr>
              <a:t>Respect the survivor’s desire to stop sharing information </a:t>
            </a:r>
          </a:p>
          <a:p>
            <a:pPr>
              <a:buClr>
                <a:schemeClr val="accent4">
                  <a:lumMod val="75000"/>
                </a:schemeClr>
              </a:buClr>
              <a:buFont typeface="Wingdings" panose="05000000000000000000" pitchFamily="2" charset="2"/>
              <a:buChar char="Ø"/>
            </a:pPr>
            <a:r>
              <a:rPr lang="en-US" dirty="0" smtClean="0">
                <a:solidFill>
                  <a:schemeClr val="tx1"/>
                </a:solidFill>
              </a:rPr>
              <a:t>Ask clarifying questions once the survivor has finished or has paused </a:t>
            </a:r>
          </a:p>
          <a:p>
            <a:pPr>
              <a:buClr>
                <a:schemeClr val="accent4">
                  <a:lumMod val="75000"/>
                </a:schemeClr>
              </a:buClr>
              <a:buFont typeface="Wingdings" panose="05000000000000000000" pitchFamily="2" charset="2"/>
              <a:buChar char="Ø"/>
            </a:pPr>
            <a:r>
              <a:rPr lang="en-US" dirty="0">
                <a:solidFill>
                  <a:schemeClr val="tx1"/>
                </a:solidFill>
              </a:rPr>
              <a:t>Avoid unnecessary questions and interruptions</a:t>
            </a:r>
          </a:p>
          <a:p>
            <a:pPr>
              <a:buClr>
                <a:schemeClr val="accent4">
                  <a:lumMod val="75000"/>
                </a:schemeClr>
              </a:buClr>
              <a:buFont typeface="Wingdings" panose="05000000000000000000" pitchFamily="2" charset="2"/>
              <a:buChar char="Ø"/>
            </a:pPr>
            <a:r>
              <a:rPr lang="en-US" dirty="0" smtClean="0">
                <a:solidFill>
                  <a:schemeClr val="tx1"/>
                </a:solidFill>
              </a:rPr>
              <a:t>Take notes if needed, but focus on the survivor</a:t>
            </a:r>
          </a:p>
        </p:txBody>
      </p:sp>
    </p:spTree>
    <p:extLst>
      <p:ext uri="{BB962C8B-B14F-4D97-AF65-F5344CB8AC3E}">
        <p14:creationId xmlns="" xmlns:p14="http://schemas.microsoft.com/office/powerpoint/2010/main" val="16582355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INFORMATION- Who is the SURVIVOR?</a:t>
            </a:r>
            <a:endParaRPr lang="en-US" dirty="0"/>
          </a:p>
        </p:txBody>
      </p:sp>
      <p:sp>
        <p:nvSpPr>
          <p:cNvPr id="3" name="Content Placeholder 2"/>
          <p:cNvSpPr>
            <a:spLocks noGrp="1"/>
          </p:cNvSpPr>
          <p:nvPr>
            <p:ph idx="1"/>
          </p:nvPr>
        </p:nvSpPr>
        <p:spPr/>
        <p:txBody>
          <a:bodyPr>
            <a:normAutofit/>
          </a:bodyPr>
          <a:lstStyle/>
          <a:p>
            <a:pPr>
              <a:buClr>
                <a:schemeClr val="accent4">
                  <a:lumMod val="75000"/>
                </a:schemeClr>
              </a:buClr>
              <a:buFont typeface="Arial" panose="020B0604020202020204" pitchFamily="34" charset="0"/>
              <a:buChar char="•"/>
            </a:pPr>
            <a:r>
              <a:rPr lang="en-US" sz="2400" dirty="0" smtClean="0">
                <a:solidFill>
                  <a:schemeClr val="tx1"/>
                </a:solidFill>
              </a:rPr>
              <a:t>Understand who the survivor is</a:t>
            </a:r>
          </a:p>
          <a:p>
            <a:pPr>
              <a:buClr>
                <a:schemeClr val="accent4">
                  <a:lumMod val="75000"/>
                </a:schemeClr>
              </a:buClr>
              <a:buFont typeface="Arial" panose="020B0604020202020204" pitchFamily="34" charset="0"/>
              <a:buChar char="•"/>
            </a:pPr>
            <a:r>
              <a:rPr lang="en-US" sz="2400" dirty="0" smtClean="0">
                <a:solidFill>
                  <a:schemeClr val="tx1"/>
                </a:solidFill>
              </a:rPr>
              <a:t>Basic, essential information, less threatening topics: </a:t>
            </a:r>
          </a:p>
          <a:p>
            <a:pPr lvl="1">
              <a:buClr>
                <a:schemeClr val="accent4">
                  <a:lumMod val="75000"/>
                </a:schemeClr>
              </a:buClr>
              <a:buFont typeface="Arial" panose="020B0604020202020204" pitchFamily="34" charset="0"/>
              <a:buChar char="•"/>
            </a:pPr>
            <a:r>
              <a:rPr lang="en-US" sz="2000" dirty="0" smtClean="0">
                <a:solidFill>
                  <a:schemeClr val="tx1"/>
                </a:solidFill>
              </a:rPr>
              <a:t>The survivor’s age (approximate)</a:t>
            </a:r>
          </a:p>
          <a:p>
            <a:pPr lvl="1">
              <a:buClr>
                <a:schemeClr val="accent4">
                  <a:lumMod val="75000"/>
                </a:schemeClr>
              </a:buClr>
              <a:buFont typeface="Arial" panose="020B0604020202020204" pitchFamily="34" charset="0"/>
              <a:buChar char="•"/>
            </a:pPr>
            <a:r>
              <a:rPr lang="en-US" sz="2000" dirty="0" smtClean="0">
                <a:solidFill>
                  <a:schemeClr val="tx1"/>
                </a:solidFill>
              </a:rPr>
              <a:t>Current living situation</a:t>
            </a:r>
          </a:p>
          <a:p>
            <a:pPr lvl="1">
              <a:buClr>
                <a:schemeClr val="accent4">
                  <a:lumMod val="75000"/>
                </a:schemeClr>
              </a:buClr>
              <a:buFont typeface="Arial" panose="020B0604020202020204" pitchFamily="34" charset="0"/>
              <a:buChar char="•"/>
            </a:pPr>
            <a:r>
              <a:rPr lang="en-US" sz="2000" dirty="0" smtClean="0">
                <a:solidFill>
                  <a:schemeClr val="tx1"/>
                </a:solidFill>
              </a:rPr>
              <a:t>Family situation</a:t>
            </a:r>
          </a:p>
          <a:p>
            <a:pPr lvl="1">
              <a:buClr>
                <a:schemeClr val="accent4">
                  <a:lumMod val="75000"/>
                </a:schemeClr>
              </a:buClr>
              <a:buFont typeface="Arial" panose="020B0604020202020204" pitchFamily="34" charset="0"/>
              <a:buChar char="•"/>
            </a:pPr>
            <a:r>
              <a:rPr lang="en-US" sz="2000" dirty="0" smtClean="0">
                <a:solidFill>
                  <a:schemeClr val="tx1"/>
                </a:solidFill>
              </a:rPr>
              <a:t>Occupation or role in the community</a:t>
            </a:r>
            <a:endParaRPr lang="en-US" sz="2000" dirty="0">
              <a:solidFill>
                <a:schemeClr val="tx1"/>
              </a:solidFill>
            </a:endParaRPr>
          </a:p>
        </p:txBody>
      </p:sp>
      <p:sp>
        <p:nvSpPr>
          <p:cNvPr id="4" name="TextBox 3"/>
          <p:cNvSpPr txBox="1"/>
          <p:nvPr/>
        </p:nvSpPr>
        <p:spPr>
          <a:xfrm>
            <a:off x="7262191" y="3928347"/>
            <a:ext cx="3789437" cy="1477328"/>
          </a:xfrm>
          <a:prstGeom prst="rect">
            <a:avLst/>
          </a:prstGeom>
          <a:solidFill>
            <a:schemeClr val="accent5">
              <a:lumMod val="20000"/>
              <a:lumOff val="80000"/>
            </a:schemeClr>
          </a:solidFill>
        </p:spPr>
        <p:txBody>
          <a:bodyPr wrap="square" rtlCol="0">
            <a:spAutoFit/>
          </a:bodyPr>
          <a:lstStyle/>
          <a:p>
            <a:pPr algn="ctr"/>
            <a:r>
              <a:rPr lang="en-US" dirty="0" smtClean="0"/>
              <a:t>Don’t ask the  person a list of questions, instead, begin the conversation with an open-ended question that invites the  person to tell you about her/himself.</a:t>
            </a:r>
            <a:endParaRPr lang="en-US" dirty="0"/>
          </a:p>
        </p:txBody>
      </p:sp>
    </p:spTree>
    <p:extLst>
      <p:ext uri="{BB962C8B-B14F-4D97-AF65-F5344CB8AC3E}">
        <p14:creationId xmlns="" xmlns:p14="http://schemas.microsoft.com/office/powerpoint/2010/main" val="11392869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UNDERSTAND WHAT HAPPENED</a:t>
            </a:r>
            <a:endParaRPr lang="en-US" dirty="0"/>
          </a:p>
        </p:txBody>
      </p:sp>
      <p:sp>
        <p:nvSpPr>
          <p:cNvPr id="3" name="Content Placeholder 2"/>
          <p:cNvSpPr>
            <a:spLocks noGrp="1"/>
          </p:cNvSpPr>
          <p:nvPr>
            <p:ph idx="1"/>
          </p:nvPr>
        </p:nvSpPr>
        <p:spPr>
          <a:xfrm>
            <a:off x="1023938" y="2333296"/>
            <a:ext cx="9720262" cy="4022725"/>
          </a:xfrm>
        </p:spPr>
        <p:txBody>
          <a:bodyPr>
            <a:normAutofit/>
          </a:bodyPr>
          <a:lstStyle/>
          <a:p>
            <a:pPr indent="457200">
              <a:buClr>
                <a:schemeClr val="accent4">
                  <a:lumMod val="75000"/>
                </a:schemeClr>
              </a:buClr>
              <a:buFont typeface="Arial" panose="020B0604020202020204" pitchFamily="34" charset="0"/>
              <a:buChar char="•"/>
            </a:pPr>
            <a:r>
              <a:rPr lang="en-US" b="1" dirty="0" smtClean="0">
                <a:solidFill>
                  <a:schemeClr val="tx1"/>
                </a:solidFill>
              </a:rPr>
              <a:t>Nature of the violence/abuse</a:t>
            </a:r>
          </a:p>
          <a:p>
            <a:pPr lvl="1" indent="457200">
              <a:buClr>
                <a:schemeClr val="accent4">
                  <a:lumMod val="75000"/>
                </a:schemeClr>
              </a:buClr>
              <a:buFont typeface="Arial" panose="020B0604020202020204" pitchFamily="34" charset="0"/>
              <a:buChar char="•"/>
            </a:pPr>
            <a:r>
              <a:rPr lang="en-US" dirty="0" smtClean="0">
                <a:solidFill>
                  <a:schemeClr val="tx1"/>
                </a:solidFill>
              </a:rPr>
              <a:t>Do not need to have all of the details about the violence</a:t>
            </a:r>
          </a:p>
          <a:p>
            <a:pPr lvl="1" indent="457200">
              <a:buClr>
                <a:schemeClr val="accent4">
                  <a:lumMod val="75000"/>
                </a:schemeClr>
              </a:buClr>
              <a:buFont typeface="Arial" panose="020B0604020202020204" pitchFamily="34" charset="0"/>
              <a:buChar char="•"/>
            </a:pPr>
            <a:r>
              <a:rPr lang="en-US" dirty="0" smtClean="0">
                <a:solidFill>
                  <a:schemeClr val="tx1"/>
                </a:solidFill>
              </a:rPr>
              <a:t>Important to know if physical force and weapons were used</a:t>
            </a:r>
          </a:p>
          <a:p>
            <a:pPr lvl="1" indent="457200">
              <a:buClr>
                <a:schemeClr val="accent4">
                  <a:lumMod val="75000"/>
                </a:schemeClr>
              </a:buClr>
              <a:buFont typeface="Arial" panose="020B0604020202020204" pitchFamily="34" charset="0"/>
              <a:buChar char="•"/>
            </a:pPr>
            <a:r>
              <a:rPr lang="en-US" dirty="0" smtClean="0">
                <a:solidFill>
                  <a:schemeClr val="tx1"/>
                </a:solidFill>
              </a:rPr>
              <a:t>Know if there is severe pain, bleeding, and if there was vaginal/anal penetration </a:t>
            </a:r>
          </a:p>
          <a:p>
            <a:pPr marL="128016" lvl="1" indent="457200">
              <a:buClr>
                <a:schemeClr val="accent4">
                  <a:lumMod val="75000"/>
                </a:schemeClr>
              </a:buClr>
              <a:buNone/>
            </a:pPr>
            <a:r>
              <a:rPr lang="en-US" b="1" dirty="0" smtClean="0">
                <a:solidFill>
                  <a:schemeClr val="tx1"/>
                </a:solidFill>
              </a:rPr>
              <a:t>*Immediate medical treatment is highly recommended in these cases* </a:t>
            </a:r>
          </a:p>
          <a:p>
            <a:pPr indent="457200">
              <a:buClr>
                <a:schemeClr val="accent4">
                  <a:lumMod val="75000"/>
                </a:schemeClr>
              </a:buClr>
              <a:buFont typeface="Arial" panose="020B0604020202020204" pitchFamily="34" charset="0"/>
              <a:buChar char="•"/>
            </a:pPr>
            <a:r>
              <a:rPr lang="en-US" b="1" dirty="0" smtClean="0">
                <a:solidFill>
                  <a:schemeClr val="tx1"/>
                </a:solidFill>
              </a:rPr>
              <a:t>Who the perpetrator is and their access to the survivor</a:t>
            </a:r>
          </a:p>
          <a:p>
            <a:pPr lvl="1" indent="457200">
              <a:buClr>
                <a:schemeClr val="accent4">
                  <a:lumMod val="75000"/>
                </a:schemeClr>
              </a:buClr>
              <a:buFont typeface="Arial" panose="020B0604020202020204" pitchFamily="34" charset="0"/>
              <a:buChar char="•"/>
            </a:pPr>
            <a:r>
              <a:rPr lang="en-US" dirty="0" smtClean="0">
                <a:solidFill>
                  <a:schemeClr val="tx1"/>
                </a:solidFill>
              </a:rPr>
              <a:t>Relationship of the perpetrator to the survivor and her family</a:t>
            </a:r>
          </a:p>
          <a:p>
            <a:pPr lvl="1" indent="457200">
              <a:buClr>
                <a:schemeClr val="accent4">
                  <a:lumMod val="75000"/>
                </a:schemeClr>
              </a:buClr>
              <a:buFont typeface="Arial" panose="020B0604020202020204" pitchFamily="34" charset="0"/>
              <a:buChar char="•"/>
            </a:pPr>
            <a:r>
              <a:rPr lang="en-US" dirty="0" smtClean="0">
                <a:solidFill>
                  <a:schemeClr val="tx1"/>
                </a:solidFill>
              </a:rPr>
              <a:t>Where the perpetrator is now</a:t>
            </a:r>
          </a:p>
          <a:p>
            <a:pPr lvl="1" indent="457200">
              <a:buClr>
                <a:schemeClr val="accent4">
                  <a:lumMod val="75000"/>
                </a:schemeClr>
              </a:buClr>
              <a:buFont typeface="Arial" panose="020B0604020202020204" pitchFamily="34" charset="0"/>
              <a:buChar char="•"/>
            </a:pPr>
            <a:r>
              <a:rPr lang="en-US" dirty="0" smtClean="0">
                <a:solidFill>
                  <a:schemeClr val="tx1"/>
                </a:solidFill>
              </a:rPr>
              <a:t>If the perpetrator can access the survivor easily</a:t>
            </a:r>
          </a:p>
          <a:p>
            <a:pPr lvl="1" indent="457200">
              <a:buClr>
                <a:schemeClr val="accent4">
                  <a:lumMod val="75000"/>
                </a:schemeClr>
              </a:buClr>
              <a:buFont typeface="Arial" panose="020B0604020202020204" pitchFamily="34" charset="0"/>
              <a:buChar char="•"/>
            </a:pPr>
            <a:r>
              <a:rPr lang="en-US" dirty="0" smtClean="0">
                <a:solidFill>
                  <a:schemeClr val="tx1"/>
                </a:solidFill>
              </a:rPr>
              <a:t>The occupation of the perpetrator or his role in the community</a:t>
            </a:r>
          </a:p>
          <a:p>
            <a:pPr lvl="1" indent="457200">
              <a:buClr>
                <a:schemeClr val="accent4">
                  <a:lumMod val="75000"/>
                </a:schemeClr>
              </a:buClr>
              <a:buFont typeface="Arial" panose="020B0604020202020204" pitchFamily="34" charset="0"/>
              <a:buChar char="•"/>
            </a:pPr>
            <a:r>
              <a:rPr lang="en-US" dirty="0" smtClean="0">
                <a:solidFill>
                  <a:schemeClr val="tx1"/>
                </a:solidFill>
              </a:rPr>
              <a:t>The number of perpetrators </a:t>
            </a:r>
          </a:p>
        </p:txBody>
      </p:sp>
    </p:spTree>
    <p:extLst>
      <p:ext uri="{BB962C8B-B14F-4D97-AF65-F5344CB8AC3E}">
        <p14:creationId xmlns="" xmlns:p14="http://schemas.microsoft.com/office/powerpoint/2010/main" val="1810434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UNDERSTAND WHAT HAPPENED</a:t>
            </a:r>
            <a:endParaRPr lang="en-US" dirty="0"/>
          </a:p>
        </p:txBody>
      </p:sp>
      <p:sp>
        <p:nvSpPr>
          <p:cNvPr id="3" name="Content Placeholder 2"/>
          <p:cNvSpPr>
            <a:spLocks noGrp="1"/>
          </p:cNvSpPr>
          <p:nvPr>
            <p:ph idx="1"/>
          </p:nvPr>
        </p:nvSpPr>
        <p:spPr/>
        <p:txBody>
          <a:bodyPr>
            <a:normAutofit/>
          </a:bodyPr>
          <a:lstStyle/>
          <a:p>
            <a:pPr indent="457200">
              <a:buClr>
                <a:schemeClr val="accent4">
                  <a:lumMod val="75000"/>
                </a:schemeClr>
              </a:buClr>
              <a:buFont typeface="Arial" panose="020B0604020202020204" pitchFamily="34" charset="0"/>
              <a:buChar char="•"/>
            </a:pPr>
            <a:r>
              <a:rPr lang="en-US" b="1" dirty="0" smtClean="0">
                <a:solidFill>
                  <a:schemeClr val="tx1"/>
                </a:solidFill>
              </a:rPr>
              <a:t>When the last incident took place</a:t>
            </a:r>
          </a:p>
          <a:p>
            <a:pPr lvl="1" indent="457200">
              <a:buClr>
                <a:schemeClr val="accent4">
                  <a:lumMod val="75000"/>
                </a:schemeClr>
              </a:buClr>
              <a:buFont typeface="Arial" panose="020B0604020202020204" pitchFamily="34" charset="0"/>
              <a:buChar char="•"/>
            </a:pPr>
            <a:r>
              <a:rPr lang="en-US" dirty="0" smtClean="0">
                <a:solidFill>
                  <a:schemeClr val="tx1"/>
                </a:solidFill>
              </a:rPr>
              <a:t>Urgency of a medical referral</a:t>
            </a:r>
          </a:p>
          <a:p>
            <a:pPr lvl="1" indent="457200">
              <a:buClr>
                <a:schemeClr val="accent4">
                  <a:lumMod val="75000"/>
                </a:schemeClr>
              </a:buClr>
              <a:buFont typeface="Arial" panose="020B0604020202020204" pitchFamily="34" charset="0"/>
              <a:buChar char="•"/>
            </a:pPr>
            <a:r>
              <a:rPr lang="en-US" dirty="0" smtClean="0">
                <a:solidFill>
                  <a:schemeClr val="tx1"/>
                </a:solidFill>
              </a:rPr>
              <a:t>Accurately informing the survivor about medical options</a:t>
            </a:r>
          </a:p>
          <a:p>
            <a:pPr indent="457200">
              <a:buClr>
                <a:schemeClr val="accent4">
                  <a:lumMod val="75000"/>
                </a:schemeClr>
              </a:buClr>
              <a:buFont typeface="Arial" panose="020B0604020202020204" pitchFamily="34" charset="0"/>
              <a:buChar char="•"/>
            </a:pPr>
            <a:r>
              <a:rPr lang="en-US" b="1" dirty="0" smtClean="0">
                <a:solidFill>
                  <a:schemeClr val="tx1"/>
                </a:solidFill>
              </a:rPr>
              <a:t>Frequency</a:t>
            </a:r>
          </a:p>
          <a:p>
            <a:pPr lvl="1" indent="457200">
              <a:buClr>
                <a:schemeClr val="accent4">
                  <a:lumMod val="75000"/>
                </a:schemeClr>
              </a:buClr>
              <a:buFont typeface="Arial" panose="020B0604020202020204" pitchFamily="34" charset="0"/>
              <a:buChar char="•"/>
            </a:pPr>
            <a:r>
              <a:rPr lang="en-US" dirty="0" smtClean="0">
                <a:solidFill>
                  <a:schemeClr val="tx1"/>
                </a:solidFill>
              </a:rPr>
              <a:t>History of recurring abuse, focus on most recent to understand current needs</a:t>
            </a:r>
          </a:p>
          <a:p>
            <a:pPr marL="128016" lvl="1" indent="457200">
              <a:buClr>
                <a:schemeClr val="accent4">
                  <a:lumMod val="75000"/>
                </a:schemeClr>
              </a:buClr>
              <a:buNone/>
            </a:pPr>
            <a:r>
              <a:rPr lang="en-US" b="1" dirty="0" smtClean="0">
                <a:solidFill>
                  <a:schemeClr val="tx1"/>
                </a:solidFill>
              </a:rPr>
              <a:t>* this does not mean that the most recent incident is the most significant*</a:t>
            </a:r>
          </a:p>
          <a:p>
            <a:pPr lvl="1" indent="457200">
              <a:buClr>
                <a:schemeClr val="accent4">
                  <a:lumMod val="75000"/>
                </a:schemeClr>
              </a:buClr>
              <a:buFont typeface="Arial" panose="020B0604020202020204" pitchFamily="34" charset="0"/>
              <a:buChar char="•"/>
            </a:pPr>
            <a:r>
              <a:rPr lang="en-US" dirty="0" smtClean="0">
                <a:solidFill>
                  <a:schemeClr val="tx1"/>
                </a:solidFill>
              </a:rPr>
              <a:t>Survivors do not need to recount every incident of abuse during an initial interview </a:t>
            </a:r>
          </a:p>
        </p:txBody>
      </p:sp>
    </p:spTree>
    <p:extLst>
      <p:ext uri="{BB962C8B-B14F-4D97-AF65-F5344CB8AC3E}">
        <p14:creationId xmlns="" xmlns:p14="http://schemas.microsoft.com/office/powerpoint/2010/main" val="9034078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AcTivity</a:t>
            </a:r>
            <a:r>
              <a:rPr lang="en-US" dirty="0" smtClean="0"/>
              <a:t>:</a:t>
            </a:r>
            <a:br>
              <a:rPr lang="en-US" dirty="0" smtClean="0"/>
            </a:br>
            <a:r>
              <a:rPr lang="en-US" dirty="0" smtClean="0"/>
              <a:t>FACILITATING DISCLOSURE</a:t>
            </a:r>
            <a:endParaRPr lang="en-US" dirty="0"/>
          </a:p>
        </p:txBody>
      </p:sp>
      <p:sp>
        <p:nvSpPr>
          <p:cNvPr id="3" name="Content Placeholder 2"/>
          <p:cNvSpPr>
            <a:spLocks noGrp="1"/>
          </p:cNvSpPr>
          <p:nvPr>
            <p:ph idx="1"/>
          </p:nvPr>
        </p:nvSpPr>
        <p:spPr/>
        <p:txBody>
          <a:bodyPr>
            <a:normAutofit fontScale="92500" lnSpcReduction="20000"/>
          </a:bodyPr>
          <a:lstStyle/>
          <a:p>
            <a:pPr marL="0" indent="457200">
              <a:buFont typeface="Wingdings" pitchFamily="2" charset="2"/>
              <a:buChar char="§"/>
            </a:pPr>
            <a:r>
              <a:rPr lang="en-US" sz="2400" dirty="0" smtClean="0">
                <a:solidFill>
                  <a:schemeClr val="tx1"/>
                </a:solidFill>
                <a:cs typeface="Arial" panose="020B0604020202020204" pitchFamily="34" charset="0"/>
              </a:rPr>
              <a:t>In groups of four, select one person to be the caseworker and one person to be the survivor. The caseworker and survivor will each be given a handout with a script/background. </a:t>
            </a:r>
          </a:p>
          <a:p>
            <a:pPr marL="0" indent="457200">
              <a:buFont typeface="Wingdings" pitchFamily="2" charset="2"/>
              <a:buChar char="§"/>
            </a:pPr>
            <a:r>
              <a:rPr lang="en-US" sz="2400" dirty="0" smtClean="0">
                <a:solidFill>
                  <a:schemeClr val="tx1"/>
                </a:solidFill>
                <a:cs typeface="Arial" panose="020B0604020202020204" pitchFamily="34" charset="0"/>
              </a:rPr>
              <a:t>Role play the scenario of “bad interviewing.” Observing group members should take notes. As a group, discuss: </a:t>
            </a:r>
            <a:r>
              <a:rPr lang="en-US" sz="2400" b="1" dirty="0" smtClean="0">
                <a:solidFill>
                  <a:schemeClr val="tx1"/>
                </a:solidFill>
                <a:cs typeface="Arial" panose="020B0604020202020204" pitchFamily="34" charset="0"/>
              </a:rPr>
              <a:t>what you would do differently? </a:t>
            </a:r>
            <a:endParaRPr lang="en-US" sz="2400" dirty="0" smtClean="0">
              <a:solidFill>
                <a:schemeClr val="tx1"/>
              </a:solidFill>
              <a:cs typeface="Arial" panose="020B0604020202020204" pitchFamily="34" charset="0"/>
            </a:endParaRPr>
          </a:p>
          <a:p>
            <a:pPr marL="0" indent="457200">
              <a:buFont typeface="Wingdings" pitchFamily="2" charset="2"/>
              <a:buChar char="§"/>
            </a:pPr>
            <a:r>
              <a:rPr lang="en-US" sz="2400" dirty="0" smtClean="0">
                <a:solidFill>
                  <a:schemeClr val="tx1"/>
                </a:solidFill>
                <a:cs typeface="Arial" panose="020B0604020202020204" pitchFamily="34" charset="0"/>
              </a:rPr>
              <a:t>Be prepared to share with the larger group. </a:t>
            </a:r>
            <a:r>
              <a:rPr lang="en-US" sz="2400" dirty="0" smtClean="0">
                <a:solidFill>
                  <a:schemeClr val="tx1"/>
                </a:solidFill>
              </a:rPr>
              <a:t> </a:t>
            </a:r>
            <a:endParaRPr lang="en-US" sz="2400" dirty="0">
              <a:solidFill>
                <a:schemeClr val="tx1"/>
              </a:solidFill>
            </a:endParaRPr>
          </a:p>
        </p:txBody>
      </p:sp>
    </p:spTree>
    <p:extLst>
      <p:ext uri="{BB962C8B-B14F-4D97-AF65-F5344CB8AC3E}">
        <p14:creationId xmlns="" xmlns:p14="http://schemas.microsoft.com/office/powerpoint/2010/main" val="2069032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a:spLocks noChangeArrowheads="1"/>
          </p:cNvSpPr>
          <p:nvPr/>
        </p:nvSpPr>
        <p:spPr bwMode="auto">
          <a:xfrm>
            <a:off x="4555958" y="4311719"/>
            <a:ext cx="3962400" cy="1168400"/>
          </a:xfrm>
          <a:prstGeom prst="wedgeEllipseCallout">
            <a:avLst>
              <a:gd name="adj1" fmla="val -66296"/>
              <a:gd name="adj2" fmla="val 14616"/>
            </a:avLst>
          </a:prstGeom>
          <a:solidFill>
            <a:schemeClr val="accent2">
              <a:lumMod val="20000"/>
              <a:lumOff val="80000"/>
            </a:schemeClr>
          </a:solidFill>
          <a:ln w="9525">
            <a:solidFill>
              <a:schemeClr val="tx1"/>
            </a:solidFill>
            <a:miter lim="800000"/>
            <a:headEnd/>
            <a:tailEnd/>
          </a:ln>
        </p:spPr>
        <p:txBody>
          <a:bodyPr>
            <a:spAutoFit/>
          </a:bodyPr>
          <a:lstStyle>
            <a:lvl1pPr>
              <a:defRPr sz="2400">
                <a:solidFill>
                  <a:schemeClr val="tx1"/>
                </a:solidFill>
                <a:latin typeface="Arial" panose="020B0604020202020204" pitchFamily="34" charset="0"/>
                <a:ea typeface="ヒラギノ角ゴ Pro W3" pitchFamily="14" charset="-128"/>
              </a:defRPr>
            </a:lvl1pPr>
            <a:lvl2pPr marL="742950" indent="-285750">
              <a:defRPr sz="2400">
                <a:solidFill>
                  <a:schemeClr val="tx1"/>
                </a:solidFill>
                <a:latin typeface="Arial" panose="020B0604020202020204" pitchFamily="34" charset="0"/>
                <a:ea typeface="ヒラギノ角ゴ Pro W3" pitchFamily="14" charset="-128"/>
              </a:defRPr>
            </a:lvl2pPr>
            <a:lvl3pPr marL="1143000" indent="-228600">
              <a:defRPr sz="2400">
                <a:solidFill>
                  <a:schemeClr val="tx1"/>
                </a:solidFill>
                <a:latin typeface="Arial" panose="020B0604020202020204" pitchFamily="34" charset="0"/>
                <a:ea typeface="ヒラギノ角ゴ Pro W3" pitchFamily="14" charset="-128"/>
              </a:defRPr>
            </a:lvl3pPr>
            <a:lvl4pPr marL="1600200" indent="-228600">
              <a:defRPr sz="2400">
                <a:solidFill>
                  <a:schemeClr val="tx1"/>
                </a:solidFill>
                <a:latin typeface="Arial" panose="020B0604020202020204" pitchFamily="34" charset="0"/>
                <a:ea typeface="ヒラギノ角ゴ Pro W3" pitchFamily="14" charset="-128"/>
              </a:defRPr>
            </a:lvl4pPr>
            <a:lvl5pPr marL="2057400" indent="-228600">
              <a:defRPr sz="2400">
                <a:solidFill>
                  <a:schemeClr val="tx1"/>
                </a:solidFill>
                <a:latin typeface="Arial" panose="020B0604020202020204" pitchFamily="34" charset="0"/>
                <a:ea typeface="ヒラギノ角ゴ Pro W3" pitchFamily="1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9pPr>
          </a:lstStyle>
          <a:p>
            <a:pPr algn="ctr" eaLnBrk="0" fontAlgn="base" hangingPunct="0">
              <a:spcBef>
                <a:spcPct val="0"/>
              </a:spcBef>
              <a:spcAft>
                <a:spcPct val="0"/>
              </a:spcAft>
            </a:pPr>
            <a:r>
              <a:rPr lang="en-US" altLang="en-US" i="1" dirty="0">
                <a:solidFill>
                  <a:prstClr val="black"/>
                </a:solidFill>
              </a:rPr>
              <a:t>What happened was not your </a:t>
            </a:r>
            <a:r>
              <a:rPr lang="en-US" altLang="en-US" i="1" dirty="0" smtClean="0">
                <a:solidFill>
                  <a:prstClr val="black"/>
                </a:solidFill>
              </a:rPr>
              <a:t>fault.</a:t>
            </a:r>
            <a:endParaRPr lang="en-US" altLang="en-US" i="1" dirty="0">
              <a:solidFill>
                <a:prstClr val="black"/>
              </a:solidFill>
            </a:endParaRPr>
          </a:p>
        </p:txBody>
      </p:sp>
      <p:sp>
        <p:nvSpPr>
          <p:cNvPr id="7" name="Title 6"/>
          <p:cNvSpPr>
            <a:spLocks noGrp="1"/>
          </p:cNvSpPr>
          <p:nvPr>
            <p:ph type="title"/>
          </p:nvPr>
        </p:nvSpPr>
        <p:spPr/>
        <p:txBody>
          <a:bodyPr/>
          <a:lstStyle/>
          <a:p>
            <a:r>
              <a:rPr lang="en-US" dirty="0" smtClean="0"/>
              <a:t>RESPONDING TO DISCLOSURE</a:t>
            </a:r>
            <a:endParaRPr lang="en-US" dirty="0"/>
          </a:p>
        </p:txBody>
      </p:sp>
      <p:sp>
        <p:nvSpPr>
          <p:cNvPr id="11" name="TextBox 10"/>
          <p:cNvSpPr txBox="1"/>
          <p:nvPr/>
        </p:nvSpPr>
        <p:spPr>
          <a:xfrm>
            <a:off x="375016" y="2399085"/>
            <a:ext cx="5279826" cy="461665"/>
          </a:xfrm>
          <a:prstGeom prst="rect">
            <a:avLst/>
          </a:prstGeom>
          <a:noFill/>
        </p:spPr>
        <p:txBody>
          <a:bodyPr wrap="square" rtlCol="0">
            <a:spAutoFit/>
          </a:bodyPr>
          <a:lstStyle/>
          <a:p>
            <a:r>
              <a:rPr lang="en-US" sz="2400" dirty="0" smtClean="0"/>
              <a:t>Validates and empowers </a:t>
            </a:r>
            <a:endParaRPr lang="en-US" sz="2400" dirty="0"/>
          </a:p>
        </p:txBody>
      </p:sp>
      <p:sp>
        <p:nvSpPr>
          <p:cNvPr id="12" name="TextBox 11"/>
          <p:cNvSpPr txBox="1"/>
          <p:nvPr/>
        </p:nvSpPr>
        <p:spPr>
          <a:xfrm>
            <a:off x="375016" y="3411018"/>
            <a:ext cx="3865908" cy="461665"/>
          </a:xfrm>
          <a:prstGeom prst="rect">
            <a:avLst/>
          </a:prstGeom>
          <a:noFill/>
        </p:spPr>
        <p:txBody>
          <a:bodyPr wrap="square" rtlCol="0">
            <a:spAutoFit/>
          </a:bodyPr>
          <a:lstStyle/>
          <a:p>
            <a:r>
              <a:rPr lang="en-US" sz="2400" dirty="0" smtClean="0"/>
              <a:t>Builds trust</a:t>
            </a:r>
            <a:endParaRPr lang="en-US" sz="2400" dirty="0"/>
          </a:p>
        </p:txBody>
      </p:sp>
      <p:sp>
        <p:nvSpPr>
          <p:cNvPr id="14" name="TextBox 7"/>
          <p:cNvSpPr>
            <a:spLocks noChangeArrowheads="1"/>
          </p:cNvSpPr>
          <p:nvPr/>
        </p:nvSpPr>
        <p:spPr bwMode="auto">
          <a:xfrm>
            <a:off x="3673642" y="3411018"/>
            <a:ext cx="3962400" cy="510778"/>
          </a:xfrm>
          <a:prstGeom prst="wedgeRoundRectCallout">
            <a:avLst>
              <a:gd name="adj1" fmla="val -64574"/>
              <a:gd name="adj2" fmla="val -2815"/>
              <a:gd name="adj3" fmla="val 16667"/>
            </a:avLst>
          </a:prstGeom>
          <a:solidFill>
            <a:schemeClr val="accent6">
              <a:lumMod val="20000"/>
              <a:lumOff val="80000"/>
            </a:schemeClr>
          </a:solidFill>
          <a:ln w="9525">
            <a:solidFill>
              <a:schemeClr val="tx1"/>
            </a:solidFill>
            <a:miter lim="800000"/>
            <a:headEnd/>
            <a:tailEnd/>
          </a:ln>
        </p:spPr>
        <p:txBody>
          <a:bodyPr>
            <a:spAutoFit/>
          </a:bodyPr>
          <a:lstStyle>
            <a:lvl1pPr>
              <a:defRPr sz="2400">
                <a:solidFill>
                  <a:schemeClr val="tx1"/>
                </a:solidFill>
                <a:latin typeface="Arial" panose="020B0604020202020204" pitchFamily="34" charset="0"/>
                <a:ea typeface="ヒラギノ角ゴ Pro W3" pitchFamily="14" charset="-128"/>
              </a:defRPr>
            </a:lvl1pPr>
            <a:lvl2pPr marL="742950" indent="-285750">
              <a:defRPr sz="2400">
                <a:solidFill>
                  <a:schemeClr val="tx1"/>
                </a:solidFill>
                <a:latin typeface="Arial" panose="020B0604020202020204" pitchFamily="34" charset="0"/>
                <a:ea typeface="ヒラギノ角ゴ Pro W3" pitchFamily="14" charset="-128"/>
              </a:defRPr>
            </a:lvl2pPr>
            <a:lvl3pPr marL="1143000" indent="-228600">
              <a:defRPr sz="2400">
                <a:solidFill>
                  <a:schemeClr val="tx1"/>
                </a:solidFill>
                <a:latin typeface="Arial" panose="020B0604020202020204" pitchFamily="34" charset="0"/>
                <a:ea typeface="ヒラギノ角ゴ Pro W3" pitchFamily="14" charset="-128"/>
              </a:defRPr>
            </a:lvl3pPr>
            <a:lvl4pPr marL="1600200" indent="-228600">
              <a:defRPr sz="2400">
                <a:solidFill>
                  <a:schemeClr val="tx1"/>
                </a:solidFill>
                <a:latin typeface="Arial" panose="020B0604020202020204" pitchFamily="34" charset="0"/>
                <a:ea typeface="ヒラギノ角ゴ Pro W3" pitchFamily="14" charset="-128"/>
              </a:defRPr>
            </a:lvl4pPr>
            <a:lvl5pPr marL="2057400" indent="-228600">
              <a:defRPr sz="2400">
                <a:solidFill>
                  <a:schemeClr val="tx1"/>
                </a:solidFill>
                <a:latin typeface="Arial" panose="020B0604020202020204" pitchFamily="34" charset="0"/>
                <a:ea typeface="ヒラギノ角ゴ Pro W3" pitchFamily="1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9pPr>
          </a:lstStyle>
          <a:p>
            <a:pPr algn="ctr" eaLnBrk="0" fontAlgn="base" hangingPunct="0">
              <a:spcBef>
                <a:spcPct val="0"/>
              </a:spcBef>
              <a:spcAft>
                <a:spcPct val="0"/>
              </a:spcAft>
            </a:pPr>
            <a:r>
              <a:rPr lang="en-US" altLang="en-US" i="1" dirty="0" smtClean="0">
                <a:solidFill>
                  <a:prstClr val="black"/>
                </a:solidFill>
              </a:rPr>
              <a:t>I believe you. </a:t>
            </a:r>
            <a:endParaRPr lang="en-US" altLang="en-US" i="1" dirty="0">
              <a:solidFill>
                <a:prstClr val="black"/>
              </a:solidFill>
            </a:endParaRPr>
          </a:p>
        </p:txBody>
      </p:sp>
      <p:sp>
        <p:nvSpPr>
          <p:cNvPr id="17" name="TextBox 7"/>
          <p:cNvSpPr>
            <a:spLocks noChangeArrowheads="1"/>
          </p:cNvSpPr>
          <p:nvPr/>
        </p:nvSpPr>
        <p:spPr bwMode="auto">
          <a:xfrm>
            <a:off x="6537158" y="2502372"/>
            <a:ext cx="5146508" cy="510778"/>
          </a:xfrm>
          <a:prstGeom prst="wedgeRoundRectCallout">
            <a:avLst>
              <a:gd name="adj1" fmla="val -63042"/>
              <a:gd name="adj2" fmla="val 1330"/>
              <a:gd name="adj3" fmla="val 16667"/>
            </a:avLst>
          </a:prstGeom>
          <a:solidFill>
            <a:schemeClr val="accent5">
              <a:lumMod val="40000"/>
              <a:lumOff val="60000"/>
            </a:schemeClr>
          </a:solidFill>
          <a:ln w="9525">
            <a:solidFill>
              <a:schemeClr val="tx1"/>
            </a:solidFill>
            <a:miter lim="800000"/>
            <a:headEnd/>
            <a:tailEnd/>
          </a:ln>
        </p:spPr>
        <p:txBody>
          <a:bodyPr wrap="square">
            <a:spAutoFit/>
          </a:bodyPr>
          <a:lstStyle>
            <a:lvl1pPr>
              <a:defRPr sz="2400">
                <a:solidFill>
                  <a:schemeClr val="tx1"/>
                </a:solidFill>
                <a:latin typeface="Arial" panose="020B0604020202020204" pitchFamily="34" charset="0"/>
                <a:ea typeface="ヒラギノ角ゴ Pro W3" pitchFamily="14" charset="-128"/>
              </a:defRPr>
            </a:lvl1pPr>
            <a:lvl2pPr marL="742950" indent="-285750">
              <a:defRPr sz="2400">
                <a:solidFill>
                  <a:schemeClr val="tx1"/>
                </a:solidFill>
                <a:latin typeface="Arial" panose="020B0604020202020204" pitchFamily="34" charset="0"/>
                <a:ea typeface="ヒラギノ角ゴ Pro W3" pitchFamily="14" charset="-128"/>
              </a:defRPr>
            </a:lvl2pPr>
            <a:lvl3pPr marL="1143000" indent="-228600">
              <a:defRPr sz="2400">
                <a:solidFill>
                  <a:schemeClr val="tx1"/>
                </a:solidFill>
                <a:latin typeface="Arial" panose="020B0604020202020204" pitchFamily="34" charset="0"/>
                <a:ea typeface="ヒラギノ角ゴ Pro W3" pitchFamily="14" charset="-128"/>
              </a:defRPr>
            </a:lvl3pPr>
            <a:lvl4pPr marL="1600200" indent="-228600">
              <a:defRPr sz="2400">
                <a:solidFill>
                  <a:schemeClr val="tx1"/>
                </a:solidFill>
                <a:latin typeface="Arial" panose="020B0604020202020204" pitchFamily="34" charset="0"/>
                <a:ea typeface="ヒラギノ角ゴ Pro W3" pitchFamily="14" charset="-128"/>
              </a:defRPr>
            </a:lvl4pPr>
            <a:lvl5pPr marL="2057400" indent="-228600">
              <a:defRPr sz="2400">
                <a:solidFill>
                  <a:schemeClr val="tx1"/>
                </a:solidFill>
                <a:latin typeface="Arial" panose="020B0604020202020204" pitchFamily="34" charset="0"/>
                <a:ea typeface="ヒラギノ角ゴ Pro W3" pitchFamily="1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9pPr>
          </a:lstStyle>
          <a:p>
            <a:pPr algn="ctr" eaLnBrk="0" fontAlgn="base" hangingPunct="0">
              <a:spcBef>
                <a:spcPct val="0"/>
              </a:spcBef>
              <a:spcAft>
                <a:spcPct val="0"/>
              </a:spcAft>
            </a:pPr>
            <a:r>
              <a:rPr lang="en-US" altLang="en-US" i="1" dirty="0">
                <a:solidFill>
                  <a:prstClr val="black"/>
                </a:solidFill>
              </a:rPr>
              <a:t>You are very brave </a:t>
            </a:r>
            <a:r>
              <a:rPr lang="en-US" altLang="en-US" i="1" dirty="0" smtClean="0">
                <a:solidFill>
                  <a:prstClr val="black"/>
                </a:solidFill>
              </a:rPr>
              <a:t>for telling me. </a:t>
            </a:r>
            <a:endParaRPr lang="en-US" altLang="en-US" i="1" dirty="0">
              <a:solidFill>
                <a:prstClr val="black"/>
              </a:solidFill>
            </a:endParaRPr>
          </a:p>
        </p:txBody>
      </p:sp>
      <p:sp>
        <p:nvSpPr>
          <p:cNvPr id="21" name="TextBox 20"/>
          <p:cNvSpPr txBox="1"/>
          <p:nvPr/>
        </p:nvSpPr>
        <p:spPr>
          <a:xfrm>
            <a:off x="401292" y="5934670"/>
            <a:ext cx="3865908" cy="461665"/>
          </a:xfrm>
          <a:prstGeom prst="rect">
            <a:avLst/>
          </a:prstGeom>
          <a:noFill/>
        </p:spPr>
        <p:txBody>
          <a:bodyPr wrap="square" rtlCol="0">
            <a:spAutoFit/>
          </a:bodyPr>
          <a:lstStyle/>
          <a:p>
            <a:r>
              <a:rPr lang="en-US" sz="2400" dirty="0" smtClean="0"/>
              <a:t>Expresses empathy. </a:t>
            </a:r>
            <a:endParaRPr lang="en-US" sz="2400" dirty="0"/>
          </a:p>
        </p:txBody>
      </p:sp>
      <p:sp>
        <p:nvSpPr>
          <p:cNvPr id="22" name="TextBox 21"/>
          <p:cNvSpPr txBox="1"/>
          <p:nvPr/>
        </p:nvSpPr>
        <p:spPr>
          <a:xfrm>
            <a:off x="375016" y="4420522"/>
            <a:ext cx="3865908" cy="830997"/>
          </a:xfrm>
          <a:prstGeom prst="rect">
            <a:avLst/>
          </a:prstGeom>
          <a:noFill/>
        </p:spPr>
        <p:txBody>
          <a:bodyPr wrap="square" rtlCol="0">
            <a:spAutoFit/>
          </a:bodyPr>
          <a:lstStyle/>
          <a:p>
            <a:r>
              <a:rPr lang="en-US" sz="2400" dirty="0" smtClean="0"/>
              <a:t>Reassurance and non-blaming. </a:t>
            </a:r>
            <a:endParaRPr lang="en-US" sz="2400" dirty="0"/>
          </a:p>
        </p:txBody>
      </p:sp>
      <p:sp>
        <p:nvSpPr>
          <p:cNvPr id="23" name="TextBox 22"/>
          <p:cNvSpPr txBox="1"/>
          <p:nvPr/>
        </p:nvSpPr>
        <p:spPr>
          <a:xfrm>
            <a:off x="375016" y="1678757"/>
            <a:ext cx="5279826" cy="461665"/>
          </a:xfrm>
          <a:prstGeom prst="rect">
            <a:avLst/>
          </a:prstGeom>
          <a:noFill/>
        </p:spPr>
        <p:txBody>
          <a:bodyPr wrap="square" rtlCol="0">
            <a:spAutoFit/>
          </a:bodyPr>
          <a:lstStyle/>
          <a:p>
            <a:r>
              <a:rPr lang="en-US" sz="2400" dirty="0" smtClean="0"/>
              <a:t>Builds relationship </a:t>
            </a:r>
            <a:endParaRPr lang="en-US" sz="2400" dirty="0"/>
          </a:p>
        </p:txBody>
      </p:sp>
      <p:sp>
        <p:nvSpPr>
          <p:cNvPr id="24" name="TextBox 7"/>
          <p:cNvSpPr>
            <a:spLocks noChangeArrowheads="1"/>
          </p:cNvSpPr>
          <p:nvPr/>
        </p:nvSpPr>
        <p:spPr bwMode="auto">
          <a:xfrm>
            <a:off x="4267200" y="1632918"/>
            <a:ext cx="5146508" cy="510778"/>
          </a:xfrm>
          <a:prstGeom prst="wedgeRoundRectCallout">
            <a:avLst>
              <a:gd name="adj1" fmla="val -63042"/>
              <a:gd name="adj2" fmla="val 1330"/>
              <a:gd name="adj3" fmla="val 16667"/>
            </a:avLst>
          </a:prstGeom>
          <a:solidFill>
            <a:schemeClr val="accent5">
              <a:lumMod val="20000"/>
              <a:lumOff val="80000"/>
            </a:schemeClr>
          </a:solidFill>
          <a:ln w="9525">
            <a:solidFill>
              <a:schemeClr val="tx1"/>
            </a:solidFill>
            <a:miter lim="800000"/>
            <a:headEnd/>
            <a:tailEnd/>
          </a:ln>
        </p:spPr>
        <p:txBody>
          <a:bodyPr wrap="square">
            <a:spAutoFit/>
          </a:bodyPr>
          <a:lstStyle>
            <a:lvl1pPr>
              <a:defRPr sz="2400">
                <a:solidFill>
                  <a:schemeClr val="tx1"/>
                </a:solidFill>
                <a:latin typeface="Arial" panose="020B0604020202020204" pitchFamily="34" charset="0"/>
                <a:ea typeface="ヒラギノ角ゴ Pro W3" pitchFamily="14" charset="-128"/>
              </a:defRPr>
            </a:lvl1pPr>
            <a:lvl2pPr marL="742950" indent="-285750">
              <a:defRPr sz="2400">
                <a:solidFill>
                  <a:schemeClr val="tx1"/>
                </a:solidFill>
                <a:latin typeface="Arial" panose="020B0604020202020204" pitchFamily="34" charset="0"/>
                <a:ea typeface="ヒラギノ角ゴ Pro W3" pitchFamily="14" charset="-128"/>
              </a:defRPr>
            </a:lvl2pPr>
            <a:lvl3pPr marL="1143000" indent="-228600">
              <a:defRPr sz="2400">
                <a:solidFill>
                  <a:schemeClr val="tx1"/>
                </a:solidFill>
                <a:latin typeface="Arial" panose="020B0604020202020204" pitchFamily="34" charset="0"/>
                <a:ea typeface="ヒラギノ角ゴ Pro W3" pitchFamily="14" charset="-128"/>
              </a:defRPr>
            </a:lvl3pPr>
            <a:lvl4pPr marL="1600200" indent="-228600">
              <a:defRPr sz="2400">
                <a:solidFill>
                  <a:schemeClr val="tx1"/>
                </a:solidFill>
                <a:latin typeface="Arial" panose="020B0604020202020204" pitchFamily="34" charset="0"/>
                <a:ea typeface="ヒラギノ角ゴ Pro W3" pitchFamily="14" charset="-128"/>
              </a:defRPr>
            </a:lvl4pPr>
            <a:lvl5pPr marL="2057400" indent="-228600">
              <a:defRPr sz="2400">
                <a:solidFill>
                  <a:schemeClr val="tx1"/>
                </a:solidFill>
                <a:latin typeface="Arial" panose="020B0604020202020204" pitchFamily="34" charset="0"/>
                <a:ea typeface="ヒラギノ角ゴ Pro W3" pitchFamily="1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9pPr>
          </a:lstStyle>
          <a:p>
            <a:pPr algn="ctr" eaLnBrk="0" fontAlgn="base" hangingPunct="0">
              <a:spcBef>
                <a:spcPct val="0"/>
              </a:spcBef>
              <a:spcAft>
                <a:spcPct val="0"/>
              </a:spcAft>
            </a:pPr>
            <a:r>
              <a:rPr lang="en-US" altLang="en-US" i="1" dirty="0" smtClean="0">
                <a:solidFill>
                  <a:prstClr val="black"/>
                </a:solidFill>
              </a:rPr>
              <a:t>Thank you for telling me. </a:t>
            </a:r>
            <a:endParaRPr lang="en-US" altLang="en-US" i="1" dirty="0">
              <a:solidFill>
                <a:prstClr val="black"/>
              </a:solidFill>
            </a:endParaRPr>
          </a:p>
        </p:txBody>
      </p:sp>
      <p:sp>
        <p:nvSpPr>
          <p:cNvPr id="25" name="TextBox 7"/>
          <p:cNvSpPr>
            <a:spLocks noChangeArrowheads="1"/>
          </p:cNvSpPr>
          <p:nvPr/>
        </p:nvSpPr>
        <p:spPr bwMode="auto">
          <a:xfrm>
            <a:off x="6537158" y="5885557"/>
            <a:ext cx="5146508" cy="510778"/>
          </a:xfrm>
          <a:prstGeom prst="wedgeRoundRectCallout">
            <a:avLst>
              <a:gd name="adj1" fmla="val -63042"/>
              <a:gd name="adj2" fmla="val 1330"/>
              <a:gd name="adj3" fmla="val 16667"/>
            </a:avLst>
          </a:prstGeom>
          <a:solidFill>
            <a:schemeClr val="accent6">
              <a:lumMod val="40000"/>
              <a:lumOff val="60000"/>
            </a:schemeClr>
          </a:solidFill>
          <a:ln w="9525">
            <a:solidFill>
              <a:schemeClr val="tx1"/>
            </a:solidFill>
            <a:miter lim="800000"/>
            <a:headEnd/>
            <a:tailEnd/>
          </a:ln>
        </p:spPr>
        <p:txBody>
          <a:bodyPr wrap="square">
            <a:spAutoFit/>
          </a:bodyPr>
          <a:lstStyle>
            <a:lvl1pPr>
              <a:defRPr sz="2400">
                <a:solidFill>
                  <a:schemeClr val="tx1"/>
                </a:solidFill>
                <a:latin typeface="Arial" panose="020B0604020202020204" pitchFamily="34" charset="0"/>
                <a:ea typeface="ヒラギノ角ゴ Pro W3" pitchFamily="14" charset="-128"/>
              </a:defRPr>
            </a:lvl1pPr>
            <a:lvl2pPr marL="742950" indent="-285750">
              <a:defRPr sz="2400">
                <a:solidFill>
                  <a:schemeClr val="tx1"/>
                </a:solidFill>
                <a:latin typeface="Arial" panose="020B0604020202020204" pitchFamily="34" charset="0"/>
                <a:ea typeface="ヒラギノ角ゴ Pro W3" pitchFamily="14" charset="-128"/>
              </a:defRPr>
            </a:lvl2pPr>
            <a:lvl3pPr marL="1143000" indent="-228600">
              <a:defRPr sz="2400">
                <a:solidFill>
                  <a:schemeClr val="tx1"/>
                </a:solidFill>
                <a:latin typeface="Arial" panose="020B0604020202020204" pitchFamily="34" charset="0"/>
                <a:ea typeface="ヒラギノ角ゴ Pro W3" pitchFamily="14" charset="-128"/>
              </a:defRPr>
            </a:lvl3pPr>
            <a:lvl4pPr marL="1600200" indent="-228600">
              <a:defRPr sz="2400">
                <a:solidFill>
                  <a:schemeClr val="tx1"/>
                </a:solidFill>
                <a:latin typeface="Arial" panose="020B0604020202020204" pitchFamily="34" charset="0"/>
                <a:ea typeface="ヒラギノ角ゴ Pro W3" pitchFamily="14" charset="-128"/>
              </a:defRPr>
            </a:lvl4pPr>
            <a:lvl5pPr marL="2057400" indent="-228600">
              <a:defRPr sz="2400">
                <a:solidFill>
                  <a:schemeClr val="tx1"/>
                </a:solidFill>
                <a:latin typeface="Arial" panose="020B0604020202020204" pitchFamily="34" charset="0"/>
                <a:ea typeface="ヒラギノ角ゴ Pro W3" pitchFamily="1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9pPr>
          </a:lstStyle>
          <a:p>
            <a:pPr algn="ctr" eaLnBrk="0" fontAlgn="base" hangingPunct="0">
              <a:spcBef>
                <a:spcPct val="0"/>
              </a:spcBef>
              <a:spcAft>
                <a:spcPct val="0"/>
              </a:spcAft>
            </a:pPr>
            <a:r>
              <a:rPr lang="en-US" altLang="en-US" i="1" dirty="0" smtClean="0">
                <a:solidFill>
                  <a:prstClr val="black"/>
                </a:solidFill>
              </a:rPr>
              <a:t>I am sorry this happened to you. </a:t>
            </a:r>
            <a:endParaRPr lang="en-US" altLang="en-US" i="1" dirty="0">
              <a:solidFill>
                <a:prstClr val="black"/>
              </a:solidFill>
            </a:endParaRPr>
          </a:p>
        </p:txBody>
      </p:sp>
    </p:spTree>
    <p:extLst>
      <p:ext uri="{BB962C8B-B14F-4D97-AF65-F5344CB8AC3E}">
        <p14:creationId xmlns="" xmlns:p14="http://schemas.microsoft.com/office/powerpoint/2010/main" val="357205714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4">
                                            <p:bg/>
                                          </p:spTgt>
                                        </p:tgtEl>
                                        <p:attrNameLst>
                                          <p:attrName>style.visibility</p:attrName>
                                        </p:attrNameLst>
                                      </p:cBhvr>
                                      <p:to>
                                        <p:strVal val="visible"/>
                                      </p:to>
                                    </p:set>
                                    <p:animEffect transition="in" filter="fade">
                                      <p:cBhvr>
                                        <p:cTn id="7" dur="2000"/>
                                        <p:tgtEl>
                                          <p:spTgt spid="2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4">
                                            <p:txEl>
                                              <p:pRg st="0" end="0"/>
                                            </p:txEl>
                                          </p:spTgt>
                                        </p:tgtEl>
                                        <p:attrNameLst>
                                          <p:attrName>style.visibility</p:attrName>
                                        </p:attrNameLst>
                                      </p:cBhvr>
                                      <p:to>
                                        <p:strVal val="visible"/>
                                      </p:to>
                                    </p:set>
                                    <p:animEffect transition="in" filter="fade">
                                      <p:cBhvr>
                                        <p:cTn id="10" dur="2000"/>
                                        <p:tgtEl>
                                          <p:spTgt spid="2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7">
                                            <p:bg/>
                                          </p:spTgt>
                                        </p:tgtEl>
                                        <p:attrNameLst>
                                          <p:attrName>style.visibility</p:attrName>
                                        </p:attrNameLst>
                                      </p:cBhvr>
                                      <p:to>
                                        <p:strVal val="visible"/>
                                      </p:to>
                                    </p:set>
                                    <p:animEffect transition="in" filter="fade">
                                      <p:cBhvr>
                                        <p:cTn id="15" dur="2000"/>
                                        <p:tgtEl>
                                          <p:spTgt spid="1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7">
                                            <p:txEl>
                                              <p:pRg st="0" end="0"/>
                                            </p:txEl>
                                          </p:spTgt>
                                        </p:tgtEl>
                                        <p:attrNameLst>
                                          <p:attrName>style.visibility</p:attrName>
                                        </p:attrNameLst>
                                      </p:cBhvr>
                                      <p:to>
                                        <p:strVal val="visible"/>
                                      </p:to>
                                    </p:set>
                                    <p:animEffect transition="in" filter="fade">
                                      <p:cBhvr>
                                        <p:cTn id="18" dur="2000"/>
                                        <p:tgtEl>
                                          <p:spTgt spid="1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4">
                                            <p:bg/>
                                          </p:spTgt>
                                        </p:tgtEl>
                                        <p:attrNameLst>
                                          <p:attrName>style.visibility</p:attrName>
                                        </p:attrNameLst>
                                      </p:cBhvr>
                                      <p:to>
                                        <p:strVal val="visible"/>
                                      </p:to>
                                    </p:set>
                                    <p:animEffect transition="in" filter="fade">
                                      <p:cBhvr>
                                        <p:cTn id="23" dur="2000"/>
                                        <p:tgtEl>
                                          <p:spTgt spid="14">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4">
                                            <p:txEl>
                                              <p:pRg st="0" end="0"/>
                                            </p:txEl>
                                          </p:spTgt>
                                        </p:tgtEl>
                                        <p:attrNameLst>
                                          <p:attrName>style.visibility</p:attrName>
                                        </p:attrNameLst>
                                      </p:cBhvr>
                                      <p:to>
                                        <p:strVal val="visible"/>
                                      </p:to>
                                    </p:set>
                                    <p:animEffect transition="in" filter="fade">
                                      <p:cBhvr>
                                        <p:cTn id="26" dur="2000"/>
                                        <p:tgtEl>
                                          <p:spTgt spid="14">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0">
                                            <p:bg/>
                                          </p:spTgt>
                                        </p:tgtEl>
                                        <p:attrNameLst>
                                          <p:attrName>style.visibility</p:attrName>
                                        </p:attrNameLst>
                                      </p:cBhvr>
                                      <p:to>
                                        <p:strVal val="visible"/>
                                      </p:to>
                                    </p:set>
                                    <p:animEffect transition="in" filter="fade">
                                      <p:cBhvr>
                                        <p:cTn id="31" dur="2000"/>
                                        <p:tgtEl>
                                          <p:spTgt spid="10">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0">
                                            <p:txEl>
                                              <p:pRg st="0" end="0"/>
                                            </p:txEl>
                                          </p:spTgt>
                                        </p:tgtEl>
                                        <p:attrNameLst>
                                          <p:attrName>style.visibility</p:attrName>
                                        </p:attrNameLst>
                                      </p:cBhvr>
                                      <p:to>
                                        <p:strVal val="visible"/>
                                      </p:to>
                                    </p:set>
                                    <p:animEffect transition="in" filter="fade">
                                      <p:cBhvr>
                                        <p:cTn id="34" dur="2000"/>
                                        <p:tgtEl>
                                          <p:spTgt spid="10">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25">
                                            <p:bg/>
                                          </p:spTgt>
                                        </p:tgtEl>
                                        <p:attrNameLst>
                                          <p:attrName>style.visibility</p:attrName>
                                        </p:attrNameLst>
                                      </p:cBhvr>
                                      <p:to>
                                        <p:strVal val="visible"/>
                                      </p:to>
                                    </p:set>
                                    <p:animEffect transition="in" filter="fade">
                                      <p:cBhvr>
                                        <p:cTn id="39" dur="2000"/>
                                        <p:tgtEl>
                                          <p:spTgt spid="25">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5">
                                            <p:txEl>
                                              <p:pRg st="0" end="0"/>
                                            </p:txEl>
                                          </p:spTgt>
                                        </p:tgtEl>
                                        <p:attrNameLst>
                                          <p:attrName>style.visibility</p:attrName>
                                        </p:attrNameLst>
                                      </p:cBhvr>
                                      <p:to>
                                        <p:strVal val="visible"/>
                                      </p:to>
                                    </p:set>
                                    <p:animEffect transition="in" filter="fade">
                                      <p:cBhvr>
                                        <p:cTn id="42" dur="2000"/>
                                        <p:tgtEl>
                                          <p:spTgt spid="2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allAtOnce" animBg="1"/>
      <p:bldP spid="14" grpId="0" build="allAtOnce" animBg="1"/>
      <p:bldP spid="17" grpId="0" build="allAtOnce" animBg="1"/>
      <p:bldP spid="24" grpId="0" build="allAtOnce" animBg="1"/>
      <p:bldP spid="25" grpId="0" build="allAtOnce"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 of needs – overview </a:t>
            </a:r>
            <a:endParaRPr lang="en-US" dirty="0"/>
          </a:p>
        </p:txBody>
      </p:sp>
      <p:graphicFrame>
        <p:nvGraphicFramePr>
          <p:cNvPr id="4" name="Content Placeholder 3"/>
          <p:cNvGraphicFramePr>
            <a:graphicFrameLocks noGrp="1"/>
          </p:cNvGraphicFramePr>
          <p:nvPr>
            <p:ph idx="1"/>
            <p:extLst>
              <p:ext uri="{D42A27DB-BD31-4B8C-83A1-F6EECF244321}">
                <p14:modId xmlns="" xmlns:p14="http://schemas.microsoft.com/office/powerpoint/2010/main" val="4263910116"/>
              </p:ext>
            </p:extLst>
          </p:nvPr>
        </p:nvGraphicFramePr>
        <p:xfrm>
          <a:off x="1023938" y="2286000"/>
          <a:ext cx="9720262" cy="4022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8" descr="Woman.png"/>
          <p:cNvPicPr>
            <a:picLocks noChangeAspect="1"/>
          </p:cNvPicPr>
          <p:nvPr/>
        </p:nvPicPr>
        <p:blipFill>
          <a:blip r:embed="rId8" cstate="print">
            <a:extLst>
              <a:ext uri="{28A0092B-C50C-407E-A947-70E740481C1C}">
                <a14:useLocalDpi xmlns="" xmlns:a14="http://schemas.microsoft.com/office/drawing/2010/main" val="0"/>
              </a:ext>
            </a:extLst>
          </a:blip>
          <a:srcRect/>
          <a:stretch>
            <a:fillRect/>
          </a:stretch>
        </p:blipFill>
        <p:spPr bwMode="auto">
          <a:xfrm flipH="1">
            <a:off x="5522766" y="3286540"/>
            <a:ext cx="722795" cy="15719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131669967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Safety assessment</a:t>
            </a:r>
            <a:endParaRPr lang="en-US" dirty="0"/>
          </a:p>
        </p:txBody>
      </p:sp>
      <p:sp>
        <p:nvSpPr>
          <p:cNvPr id="3" name="Content Placeholder 2"/>
          <p:cNvSpPr>
            <a:spLocks noGrp="1"/>
          </p:cNvSpPr>
          <p:nvPr>
            <p:ph idx="1"/>
          </p:nvPr>
        </p:nvSpPr>
        <p:spPr/>
        <p:txBody>
          <a:bodyPr/>
          <a:lstStyle/>
          <a:p>
            <a:pPr marL="0" indent="-457200">
              <a:buClr>
                <a:schemeClr val="accent4">
                  <a:lumMod val="75000"/>
                </a:schemeClr>
              </a:buClr>
              <a:buNone/>
            </a:pPr>
            <a:r>
              <a:rPr lang="en-US" sz="2400" dirty="0" smtClean="0">
                <a:solidFill>
                  <a:schemeClr val="tx1"/>
                </a:solidFill>
              </a:rPr>
              <a:t>Determine the level of the survivor’s safety</a:t>
            </a:r>
            <a:r>
              <a:rPr lang="en-US" sz="2400" dirty="0">
                <a:solidFill>
                  <a:schemeClr val="tx1"/>
                </a:solidFill>
              </a:rPr>
              <a:t> </a:t>
            </a:r>
            <a:r>
              <a:rPr lang="en-US" sz="2400" dirty="0" smtClean="0">
                <a:solidFill>
                  <a:schemeClr val="tx1"/>
                </a:solidFill>
              </a:rPr>
              <a:t>by understanding: </a:t>
            </a:r>
          </a:p>
          <a:p>
            <a:pPr indent="-457200">
              <a:buClr>
                <a:schemeClr val="accent4">
                  <a:lumMod val="75000"/>
                </a:schemeClr>
              </a:buClr>
              <a:buFont typeface="Arial" panose="020B0604020202020204" pitchFamily="34" charset="0"/>
              <a:buChar char="•"/>
            </a:pPr>
            <a:r>
              <a:rPr lang="en-US" dirty="0" smtClean="0">
                <a:solidFill>
                  <a:schemeClr val="tx1"/>
                </a:solidFill>
              </a:rPr>
              <a:t>Survivor’s sense of safety in the home</a:t>
            </a:r>
          </a:p>
          <a:p>
            <a:pPr indent="-457200">
              <a:buClr>
                <a:schemeClr val="accent4">
                  <a:lumMod val="75000"/>
                </a:schemeClr>
              </a:buClr>
              <a:buFont typeface="Arial" panose="020B0604020202020204" pitchFamily="34" charset="0"/>
              <a:buChar char="•"/>
            </a:pPr>
            <a:r>
              <a:rPr lang="en-US" dirty="0" smtClean="0">
                <a:solidFill>
                  <a:schemeClr val="tx1"/>
                </a:solidFill>
              </a:rPr>
              <a:t>Survivor’s sense of safety in the community </a:t>
            </a:r>
          </a:p>
          <a:p>
            <a:pPr indent="-457200">
              <a:buClr>
                <a:schemeClr val="accent4">
                  <a:lumMod val="75000"/>
                </a:schemeClr>
              </a:buClr>
              <a:buFont typeface="Arial" panose="020B0604020202020204" pitchFamily="34" charset="0"/>
              <a:buChar char="•"/>
            </a:pPr>
            <a:r>
              <a:rPr lang="en-US" dirty="0" smtClean="0">
                <a:solidFill>
                  <a:schemeClr val="tx1"/>
                </a:solidFill>
              </a:rPr>
              <a:t>Survivor’s identified safety/support systems</a:t>
            </a:r>
          </a:p>
        </p:txBody>
      </p:sp>
    </p:spTree>
    <p:extLst>
      <p:ext uri="{BB962C8B-B14F-4D97-AF65-F5344CB8AC3E}">
        <p14:creationId xmlns="" xmlns:p14="http://schemas.microsoft.com/office/powerpoint/2010/main" val="250638264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Safety needs – how to assess</a:t>
            </a:r>
            <a:endParaRPr lang="en-US" dirty="0"/>
          </a:p>
        </p:txBody>
      </p:sp>
      <p:sp>
        <p:nvSpPr>
          <p:cNvPr id="3" name="Content Placeholder 2"/>
          <p:cNvSpPr>
            <a:spLocks noGrp="1"/>
          </p:cNvSpPr>
          <p:nvPr>
            <p:ph idx="1"/>
          </p:nvPr>
        </p:nvSpPr>
        <p:spPr>
          <a:xfrm>
            <a:off x="1138238" y="1885951"/>
            <a:ext cx="9720262" cy="3162300"/>
          </a:xfrm>
        </p:spPr>
        <p:txBody>
          <a:bodyPr/>
          <a:lstStyle/>
          <a:p>
            <a:pPr indent="457200">
              <a:buClr>
                <a:schemeClr val="accent4">
                  <a:lumMod val="75000"/>
                </a:schemeClr>
              </a:buClr>
              <a:buFont typeface="Arial" panose="020B0604020202020204" pitchFamily="34" charset="0"/>
              <a:buChar char="•"/>
            </a:pPr>
            <a:r>
              <a:rPr lang="en-US" dirty="0" smtClean="0">
                <a:solidFill>
                  <a:schemeClr val="tx1"/>
                </a:solidFill>
              </a:rPr>
              <a:t>Listen for situations, circumstances, and people that are harming the survivor</a:t>
            </a:r>
          </a:p>
          <a:p>
            <a:pPr indent="457200">
              <a:buClr>
                <a:schemeClr val="accent4">
                  <a:lumMod val="75000"/>
                </a:schemeClr>
              </a:buClr>
              <a:buFont typeface="Arial" panose="020B0604020202020204" pitchFamily="34" charset="0"/>
              <a:buChar char="•"/>
            </a:pPr>
            <a:r>
              <a:rPr lang="en-US" dirty="0" smtClean="0">
                <a:solidFill>
                  <a:schemeClr val="tx1"/>
                </a:solidFill>
              </a:rPr>
              <a:t>If it will be understood in your context, use a scale (1-5) to gauge the survivor’s sense of safety in different situations </a:t>
            </a:r>
          </a:p>
          <a:p>
            <a:pPr indent="457200">
              <a:buClr>
                <a:schemeClr val="accent4">
                  <a:lumMod val="75000"/>
                </a:schemeClr>
              </a:buClr>
              <a:buFont typeface="Arial" panose="020B0604020202020204" pitchFamily="34" charset="0"/>
              <a:buChar char="•"/>
            </a:pPr>
            <a:r>
              <a:rPr lang="en-US" dirty="0" smtClean="0">
                <a:solidFill>
                  <a:schemeClr val="tx1"/>
                </a:solidFill>
              </a:rPr>
              <a:t>Identify who the survivor does not feel safe with and why</a:t>
            </a:r>
          </a:p>
          <a:p>
            <a:pPr indent="457200">
              <a:buClr>
                <a:schemeClr val="accent4">
                  <a:lumMod val="75000"/>
                </a:schemeClr>
              </a:buClr>
              <a:buFont typeface="Arial" panose="020B0604020202020204" pitchFamily="34" charset="0"/>
              <a:buChar char="•"/>
            </a:pPr>
            <a:r>
              <a:rPr lang="en-US" dirty="0" smtClean="0">
                <a:solidFill>
                  <a:schemeClr val="tx1"/>
                </a:solidFill>
              </a:rPr>
              <a:t>Identify what places they do not feel in and why</a:t>
            </a:r>
          </a:p>
          <a:p>
            <a:pPr indent="457200">
              <a:buClr>
                <a:schemeClr val="accent4">
                  <a:lumMod val="75000"/>
                </a:schemeClr>
              </a:buClr>
              <a:buFont typeface="Arial" panose="020B0604020202020204" pitchFamily="34" charset="0"/>
              <a:buChar char="•"/>
            </a:pPr>
            <a:r>
              <a:rPr lang="en-US" dirty="0" smtClean="0">
                <a:solidFill>
                  <a:schemeClr val="tx1"/>
                </a:solidFill>
              </a:rPr>
              <a:t>In cases of Intimate Partner Violence, assess perpetrator-specific safety and risks</a:t>
            </a:r>
          </a:p>
          <a:p>
            <a:pPr indent="457200">
              <a:buClr>
                <a:schemeClr val="accent4">
                  <a:lumMod val="75000"/>
                </a:schemeClr>
              </a:buClr>
              <a:buFont typeface="Arial" panose="020B0604020202020204" pitchFamily="34" charset="0"/>
              <a:buChar char="•"/>
            </a:pPr>
            <a:r>
              <a:rPr lang="en-US" sz="2800" dirty="0" smtClean="0">
                <a:solidFill>
                  <a:schemeClr val="tx1"/>
                </a:solidFill>
              </a:rPr>
              <a:t>Safety assessment		   Safety plan</a:t>
            </a:r>
          </a:p>
        </p:txBody>
      </p:sp>
      <p:sp>
        <p:nvSpPr>
          <p:cNvPr id="5" name="Left-Right Arrow 4"/>
          <p:cNvSpPr/>
          <p:nvPr/>
        </p:nvSpPr>
        <p:spPr>
          <a:xfrm>
            <a:off x="4722113" y="5695950"/>
            <a:ext cx="1047750" cy="571500"/>
          </a:xfrm>
          <a:prstGeom prst="lef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13784669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smtClean="0"/>
              <a:t>STEP 2: assessment</a:t>
            </a:r>
            <a:endParaRPr lang="en-US" dirty="0"/>
          </a:p>
        </p:txBody>
      </p:sp>
      <p:sp>
        <p:nvSpPr>
          <p:cNvPr id="5" name="Text Placeholder 4"/>
          <p:cNvSpPr>
            <a:spLocks noGrp="1"/>
          </p:cNvSpPr>
          <p:nvPr>
            <p:ph type="body" sz="quarter" idx="10"/>
          </p:nvPr>
        </p:nvSpPr>
        <p:spPr/>
        <p:txBody>
          <a:bodyPr/>
          <a:lstStyle/>
          <a:p>
            <a:pPr>
              <a:buFont typeface="Tw Cen MT" charset="0"/>
              <a:buChar char=" "/>
              <a:defRPr/>
            </a:pPr>
            <a:r>
              <a:rPr lang="en-US" dirty="0" smtClean="0"/>
              <a:t>MODULE  12</a:t>
            </a:r>
            <a:endParaRPr lang="en-US" dirty="0"/>
          </a:p>
        </p:txBody>
      </p:sp>
      <p:sp>
        <p:nvSpPr>
          <p:cNvPr id="8" name="Text Placeholder 7"/>
          <p:cNvSpPr>
            <a:spLocks noGrp="1"/>
          </p:cNvSpPr>
          <p:nvPr>
            <p:ph type="body" sz="quarter" idx="11"/>
          </p:nvPr>
        </p:nvSpPr>
        <p:spPr/>
        <p:txBody>
          <a:bodyPr/>
          <a:lstStyle/>
          <a:p>
            <a:endParaRPr lang="en-US"/>
          </a:p>
        </p:txBody>
      </p:sp>
      <p:cxnSp>
        <p:nvCxnSpPr>
          <p:cNvPr id="7" name="Straight Connector 6"/>
          <p:cNvCxnSpPr/>
          <p:nvPr/>
        </p:nvCxnSpPr>
        <p:spPr>
          <a:xfrm>
            <a:off x="1072203" y="4032795"/>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Health assessment </a:t>
            </a:r>
            <a:endParaRPr lang="en-US" dirty="0"/>
          </a:p>
        </p:txBody>
      </p:sp>
      <p:sp>
        <p:nvSpPr>
          <p:cNvPr id="3" name="Content Placeholder 2"/>
          <p:cNvSpPr>
            <a:spLocks noGrp="1"/>
          </p:cNvSpPr>
          <p:nvPr>
            <p:ph idx="1"/>
          </p:nvPr>
        </p:nvSpPr>
        <p:spPr/>
        <p:txBody>
          <a:bodyPr/>
          <a:lstStyle/>
          <a:p>
            <a:pPr marL="0" indent="-457200">
              <a:buClr>
                <a:schemeClr val="accent4">
                  <a:lumMod val="75000"/>
                </a:schemeClr>
              </a:buClr>
              <a:buNone/>
            </a:pPr>
            <a:r>
              <a:rPr lang="en-US" sz="2400" dirty="0" smtClean="0">
                <a:solidFill>
                  <a:schemeClr val="tx1"/>
                </a:solidFill>
              </a:rPr>
              <a:t>Identify if a medical referral is needed by evaluating: </a:t>
            </a:r>
          </a:p>
          <a:p>
            <a:pPr indent="-457200">
              <a:buClr>
                <a:schemeClr val="accent4">
                  <a:lumMod val="75000"/>
                </a:schemeClr>
              </a:buClr>
              <a:buFont typeface="Arial" panose="020B0604020202020204" pitchFamily="34" charset="0"/>
              <a:buChar char="•"/>
            </a:pPr>
            <a:r>
              <a:rPr lang="en-US" dirty="0" smtClean="0">
                <a:solidFill>
                  <a:schemeClr val="tx1"/>
                </a:solidFill>
              </a:rPr>
              <a:t>The survivor’s willingness or desire to receive a medical check-up</a:t>
            </a:r>
          </a:p>
          <a:p>
            <a:pPr indent="-457200">
              <a:buClr>
                <a:schemeClr val="accent4">
                  <a:lumMod val="75000"/>
                </a:schemeClr>
              </a:buClr>
              <a:buFont typeface="Arial" panose="020B0604020202020204" pitchFamily="34" charset="0"/>
              <a:buChar char="•"/>
            </a:pPr>
            <a:r>
              <a:rPr lang="en-US" dirty="0" smtClean="0">
                <a:solidFill>
                  <a:schemeClr val="tx1"/>
                </a:solidFill>
              </a:rPr>
              <a:t>The survivor’s desire to have counselling about her options in case of pregnancy (if available)</a:t>
            </a:r>
          </a:p>
          <a:p>
            <a:pPr indent="-457200">
              <a:buClr>
                <a:schemeClr val="accent4">
                  <a:lumMod val="75000"/>
                </a:schemeClr>
              </a:buClr>
              <a:buFont typeface="Arial" panose="020B0604020202020204" pitchFamily="34" charset="0"/>
              <a:buChar char="•"/>
            </a:pPr>
            <a:r>
              <a:rPr lang="en-US" dirty="0" smtClean="0">
                <a:solidFill>
                  <a:schemeClr val="tx1"/>
                </a:solidFill>
              </a:rPr>
              <a:t>The survivor’s desire to undergo voluntary HIV/STI counseling and testing (if available)</a:t>
            </a:r>
          </a:p>
          <a:p>
            <a:pPr indent="-457200">
              <a:buClr>
                <a:schemeClr val="accent4">
                  <a:lumMod val="75000"/>
                </a:schemeClr>
              </a:buClr>
              <a:buFont typeface="Arial" panose="020B0604020202020204" pitchFamily="34" charset="0"/>
              <a:buChar char="•"/>
            </a:pPr>
            <a:endParaRPr lang="en-US" dirty="0">
              <a:solidFill>
                <a:schemeClr val="tx1"/>
              </a:solidFill>
            </a:endParaRPr>
          </a:p>
        </p:txBody>
      </p:sp>
    </p:spTree>
    <p:extLst>
      <p:ext uri="{BB962C8B-B14F-4D97-AF65-F5344CB8AC3E}">
        <p14:creationId xmlns="" xmlns:p14="http://schemas.microsoft.com/office/powerpoint/2010/main" val="169166261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Health needs – how to assess </a:t>
            </a:r>
            <a:endParaRPr lang="en-US" dirty="0"/>
          </a:p>
        </p:txBody>
      </p:sp>
      <p:sp>
        <p:nvSpPr>
          <p:cNvPr id="3" name="Content Placeholder 2"/>
          <p:cNvSpPr>
            <a:spLocks noGrp="1"/>
          </p:cNvSpPr>
          <p:nvPr>
            <p:ph idx="1"/>
          </p:nvPr>
        </p:nvSpPr>
        <p:spPr/>
        <p:txBody>
          <a:bodyPr numCol="1"/>
          <a:lstStyle/>
          <a:p>
            <a:pPr indent="-457200">
              <a:buClr>
                <a:schemeClr val="accent4">
                  <a:lumMod val="75000"/>
                </a:schemeClr>
              </a:buClr>
              <a:buFont typeface="Arial" panose="020B0604020202020204" pitchFamily="34" charset="0"/>
              <a:buChar char="•"/>
            </a:pPr>
            <a:r>
              <a:rPr lang="en-US" dirty="0" smtClean="0">
                <a:solidFill>
                  <a:schemeClr val="tx1"/>
                </a:solidFill>
              </a:rPr>
              <a:t>Listen for potential medical implications while the survivor is telling her story</a:t>
            </a:r>
          </a:p>
          <a:p>
            <a:pPr indent="-457200">
              <a:buClr>
                <a:schemeClr val="accent4">
                  <a:lumMod val="75000"/>
                </a:schemeClr>
              </a:buClr>
              <a:buFont typeface="Arial" panose="020B0604020202020204" pitchFamily="34" charset="0"/>
              <a:buChar char="•"/>
            </a:pPr>
            <a:r>
              <a:rPr lang="en-US" dirty="0" smtClean="0">
                <a:solidFill>
                  <a:schemeClr val="tx1"/>
                </a:solidFill>
              </a:rPr>
              <a:t>Understand the nature of the incident (rape/sexual assault, physical abuse)</a:t>
            </a:r>
          </a:p>
          <a:p>
            <a:pPr indent="-457200">
              <a:buClr>
                <a:schemeClr val="accent4">
                  <a:lumMod val="75000"/>
                </a:schemeClr>
              </a:buClr>
              <a:buFont typeface="Arial" panose="020B0604020202020204" pitchFamily="34" charset="0"/>
              <a:buChar char="•"/>
            </a:pPr>
            <a:r>
              <a:rPr lang="en-US" dirty="0" smtClean="0">
                <a:solidFill>
                  <a:schemeClr val="tx1"/>
                </a:solidFill>
              </a:rPr>
              <a:t>Obtain the date/timing of the last incident </a:t>
            </a:r>
          </a:p>
          <a:p>
            <a:pPr indent="-457200">
              <a:buClr>
                <a:schemeClr val="accent4">
                  <a:lumMod val="75000"/>
                </a:schemeClr>
              </a:buClr>
              <a:buFont typeface="Arial" panose="020B0604020202020204" pitchFamily="34" charset="0"/>
              <a:buChar char="•"/>
            </a:pPr>
            <a:r>
              <a:rPr lang="en-US" dirty="0" smtClean="0">
                <a:solidFill>
                  <a:schemeClr val="tx1"/>
                </a:solidFill>
              </a:rPr>
              <a:t>Find out if the survivor is in pain or has any injuries</a:t>
            </a:r>
          </a:p>
          <a:p>
            <a:pPr indent="-457200">
              <a:buClr>
                <a:schemeClr val="accent4">
                  <a:lumMod val="75000"/>
                </a:schemeClr>
              </a:buClr>
              <a:buFont typeface="Arial" panose="020B0604020202020204" pitchFamily="34" charset="0"/>
              <a:buChar char="•"/>
            </a:pPr>
            <a:endParaRPr lang="en-US" dirty="0" smtClean="0">
              <a:solidFill>
                <a:schemeClr val="tx1"/>
              </a:solidFill>
            </a:endParaRPr>
          </a:p>
          <a:p>
            <a:pPr indent="-457200">
              <a:buClr>
                <a:schemeClr val="accent4">
                  <a:lumMod val="75000"/>
                </a:schemeClr>
              </a:buClr>
              <a:buFont typeface="Arial" panose="020B0604020202020204" pitchFamily="34" charset="0"/>
              <a:buChar char="•"/>
            </a:pPr>
            <a:endParaRPr lang="en-US" dirty="0">
              <a:solidFill>
                <a:schemeClr val="tx1"/>
              </a:solidFill>
            </a:endParaRPr>
          </a:p>
          <a:p>
            <a:pPr indent="-457200">
              <a:buClr>
                <a:schemeClr val="accent4">
                  <a:lumMod val="75000"/>
                </a:schemeClr>
              </a:buClr>
              <a:buFont typeface="Arial" panose="020B0604020202020204" pitchFamily="34" charset="0"/>
              <a:buChar char="•"/>
            </a:pPr>
            <a:endParaRPr lang="en-US" dirty="0">
              <a:solidFill>
                <a:schemeClr val="tx1"/>
              </a:solidFill>
            </a:endParaRPr>
          </a:p>
        </p:txBody>
      </p:sp>
    </p:spTree>
    <p:extLst>
      <p:ext uri="{BB962C8B-B14F-4D97-AF65-F5344CB8AC3E}">
        <p14:creationId xmlns="" xmlns:p14="http://schemas.microsoft.com/office/powerpoint/2010/main" val="387802668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Health assessment – level of urgency</a:t>
            </a:r>
            <a:endParaRPr lang="en-US" dirty="0"/>
          </a:p>
        </p:txBody>
      </p:sp>
      <p:sp>
        <p:nvSpPr>
          <p:cNvPr id="3" name="Content Placeholder 2"/>
          <p:cNvSpPr>
            <a:spLocks noGrp="1"/>
          </p:cNvSpPr>
          <p:nvPr>
            <p:ph idx="1"/>
          </p:nvPr>
        </p:nvSpPr>
        <p:spPr/>
        <p:txBody>
          <a:bodyPr numCol="2">
            <a:normAutofit fontScale="92500" lnSpcReduction="20000"/>
          </a:bodyPr>
          <a:lstStyle/>
          <a:p>
            <a:r>
              <a:rPr lang="en-US" b="1" dirty="0" smtClean="0">
                <a:solidFill>
                  <a:schemeClr val="tx1"/>
                </a:solidFill>
              </a:rPr>
              <a:t>EMERGENCY NEEDS:</a:t>
            </a:r>
          </a:p>
          <a:p>
            <a:pPr>
              <a:buClr>
                <a:schemeClr val="accent4">
                  <a:lumMod val="75000"/>
                </a:schemeClr>
              </a:buClr>
              <a:buFont typeface="Arial" panose="020B0604020202020204" pitchFamily="34" charset="0"/>
              <a:buChar char="•"/>
            </a:pPr>
            <a:r>
              <a:rPr lang="en-US" dirty="0" smtClean="0">
                <a:solidFill>
                  <a:schemeClr val="tx1"/>
                </a:solidFill>
              </a:rPr>
              <a:t>If the incident was within the last 120 hours and/or the survivor is injured or in pain: </a:t>
            </a:r>
          </a:p>
          <a:p>
            <a:pPr>
              <a:buClr>
                <a:schemeClr val="accent4">
                  <a:lumMod val="75000"/>
                </a:schemeClr>
              </a:buClr>
              <a:buFont typeface="Arial" panose="020B0604020202020204" pitchFamily="34" charset="0"/>
              <a:buChar char="•"/>
            </a:pPr>
            <a:r>
              <a:rPr lang="en-US" dirty="0" smtClean="0">
                <a:solidFill>
                  <a:schemeClr val="tx1"/>
                </a:solidFill>
              </a:rPr>
              <a:t>Prevention of HIV (within 72 hours)</a:t>
            </a:r>
          </a:p>
          <a:p>
            <a:pPr>
              <a:buClr>
                <a:schemeClr val="accent4">
                  <a:lumMod val="75000"/>
                </a:schemeClr>
              </a:buClr>
              <a:buFont typeface="Arial" panose="020B0604020202020204" pitchFamily="34" charset="0"/>
              <a:buChar char="•"/>
            </a:pPr>
            <a:r>
              <a:rPr lang="en-US" dirty="0" smtClean="0">
                <a:solidFill>
                  <a:schemeClr val="tx1"/>
                </a:solidFill>
              </a:rPr>
              <a:t>Prevention of pregnancy (within 120 hours)</a:t>
            </a:r>
          </a:p>
          <a:p>
            <a:pPr>
              <a:buClr>
                <a:schemeClr val="accent4">
                  <a:lumMod val="75000"/>
                </a:schemeClr>
              </a:buClr>
              <a:buFont typeface="Arial" panose="020B0604020202020204" pitchFamily="34" charset="0"/>
              <a:buChar char="•"/>
            </a:pPr>
            <a:r>
              <a:rPr lang="en-US" dirty="0" smtClean="0">
                <a:solidFill>
                  <a:schemeClr val="tx1"/>
                </a:solidFill>
              </a:rPr>
              <a:t>Medical stabilization/treatment</a:t>
            </a:r>
          </a:p>
          <a:p>
            <a:pPr>
              <a:buClr>
                <a:schemeClr val="accent4">
                  <a:lumMod val="75000"/>
                </a:schemeClr>
              </a:buClr>
              <a:buFont typeface="Arial" panose="020B0604020202020204" pitchFamily="34" charset="0"/>
              <a:buChar char="•"/>
            </a:pPr>
            <a:r>
              <a:rPr lang="en-US" dirty="0" smtClean="0">
                <a:solidFill>
                  <a:schemeClr val="tx1"/>
                </a:solidFill>
              </a:rPr>
              <a:t>Forensic evidence collection (within 6-48 hours)</a:t>
            </a:r>
          </a:p>
          <a:p>
            <a:r>
              <a:rPr lang="en-US" b="1" dirty="0" smtClean="0">
                <a:solidFill>
                  <a:schemeClr val="tx1"/>
                </a:solidFill>
              </a:rPr>
              <a:t>Non-Urgent Needs:</a:t>
            </a:r>
          </a:p>
          <a:p>
            <a:pPr>
              <a:buClr>
                <a:schemeClr val="accent4">
                  <a:lumMod val="75000"/>
                </a:schemeClr>
              </a:buClr>
              <a:buFont typeface="Arial" panose="020B0604020202020204" pitchFamily="34" charset="0"/>
              <a:buChar char="•"/>
            </a:pPr>
            <a:r>
              <a:rPr lang="en-US" dirty="0" smtClean="0">
                <a:solidFill>
                  <a:schemeClr val="tx1"/>
                </a:solidFill>
              </a:rPr>
              <a:t>STIs including chlamydia, gonorrhea, syphilis can be treated with antibiotics</a:t>
            </a:r>
          </a:p>
          <a:p>
            <a:pPr>
              <a:buClr>
                <a:schemeClr val="accent4">
                  <a:lumMod val="75000"/>
                </a:schemeClr>
              </a:buClr>
              <a:buFont typeface="Arial" panose="020B0604020202020204" pitchFamily="34" charset="0"/>
              <a:buChar char="•"/>
            </a:pPr>
            <a:r>
              <a:rPr lang="en-US" dirty="0" smtClean="0">
                <a:solidFill>
                  <a:schemeClr val="tx1"/>
                </a:solidFill>
              </a:rPr>
              <a:t>Hepatitis B vaccinations can be given up to 14 days after exposure</a:t>
            </a:r>
          </a:p>
          <a:p>
            <a:pPr>
              <a:buClr>
                <a:schemeClr val="accent4">
                  <a:lumMod val="75000"/>
                </a:schemeClr>
              </a:buClr>
              <a:buFont typeface="Arial" panose="020B0604020202020204" pitchFamily="34" charset="0"/>
              <a:buChar char="•"/>
            </a:pPr>
            <a:r>
              <a:rPr lang="en-US" dirty="0" smtClean="0">
                <a:solidFill>
                  <a:schemeClr val="tx1"/>
                </a:solidFill>
              </a:rPr>
              <a:t>Incontinence of urine or stool may indicate severe complications (fistula, rectal-sphincter damage)</a:t>
            </a:r>
          </a:p>
          <a:p>
            <a:pPr>
              <a:buClr>
                <a:schemeClr val="accent4">
                  <a:lumMod val="75000"/>
                </a:schemeClr>
              </a:buClr>
              <a:buFont typeface="Arial" panose="020B0604020202020204" pitchFamily="34" charset="0"/>
              <a:buChar char="•"/>
            </a:pPr>
            <a:r>
              <a:rPr lang="en-US" dirty="0" smtClean="0">
                <a:solidFill>
                  <a:schemeClr val="tx1"/>
                </a:solidFill>
              </a:rPr>
              <a:t>Physical and genital exams and laboratory tests are recommended  </a:t>
            </a:r>
          </a:p>
          <a:p>
            <a:endParaRPr lang="en-US" dirty="0">
              <a:solidFill>
                <a:schemeClr val="tx1"/>
              </a:solidFill>
            </a:endParaRPr>
          </a:p>
        </p:txBody>
      </p:sp>
    </p:spTree>
    <p:extLst>
      <p:ext uri="{BB962C8B-B14F-4D97-AF65-F5344CB8AC3E}">
        <p14:creationId xmlns="" xmlns:p14="http://schemas.microsoft.com/office/powerpoint/2010/main" val="76761608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Psychosocial assessment</a:t>
            </a:r>
            <a:endParaRPr lang="en-US" dirty="0"/>
          </a:p>
        </p:txBody>
      </p:sp>
      <p:sp>
        <p:nvSpPr>
          <p:cNvPr id="3" name="Content Placeholder 2"/>
          <p:cNvSpPr>
            <a:spLocks noGrp="1"/>
          </p:cNvSpPr>
          <p:nvPr>
            <p:ph idx="1"/>
          </p:nvPr>
        </p:nvSpPr>
        <p:spPr/>
        <p:txBody>
          <a:bodyPr/>
          <a:lstStyle/>
          <a:p>
            <a:pPr marL="0" indent="-457200">
              <a:buClr>
                <a:schemeClr val="accent4">
                  <a:lumMod val="75000"/>
                </a:schemeClr>
              </a:buClr>
              <a:buNone/>
            </a:pPr>
            <a:r>
              <a:rPr lang="en-US" sz="2400" dirty="0" smtClean="0">
                <a:solidFill>
                  <a:schemeClr val="tx1"/>
                </a:solidFill>
              </a:rPr>
              <a:t>Determine the survivor’s emotional state and functioning by: </a:t>
            </a:r>
          </a:p>
          <a:p>
            <a:pPr indent="-457200">
              <a:buClr>
                <a:schemeClr val="accent4">
                  <a:lumMod val="75000"/>
                </a:schemeClr>
              </a:buClr>
              <a:buFont typeface="Arial" panose="020B0604020202020204" pitchFamily="34" charset="0"/>
              <a:buChar char="•"/>
            </a:pPr>
            <a:r>
              <a:rPr lang="en-US" dirty="0" smtClean="0">
                <a:solidFill>
                  <a:schemeClr val="tx1"/>
                </a:solidFill>
              </a:rPr>
              <a:t>Observing the survivor’s communication and behavior</a:t>
            </a:r>
          </a:p>
          <a:p>
            <a:pPr indent="-457200">
              <a:buClr>
                <a:schemeClr val="accent4">
                  <a:lumMod val="75000"/>
                </a:schemeClr>
              </a:buClr>
              <a:buFont typeface="Arial" panose="020B0604020202020204" pitchFamily="34" charset="0"/>
              <a:buChar char="•"/>
            </a:pPr>
            <a:r>
              <a:rPr lang="en-US" dirty="0" smtClean="0">
                <a:solidFill>
                  <a:schemeClr val="tx1"/>
                </a:solidFill>
              </a:rPr>
              <a:t>Conducting a basic assessment of the survivor’s functioning </a:t>
            </a:r>
          </a:p>
          <a:p>
            <a:pPr indent="-457200">
              <a:buClr>
                <a:schemeClr val="accent4">
                  <a:lumMod val="75000"/>
                </a:schemeClr>
              </a:buClr>
              <a:buFont typeface="Arial" panose="020B0604020202020204" pitchFamily="34" charset="0"/>
              <a:buChar char="•"/>
            </a:pPr>
            <a:r>
              <a:rPr lang="en-US" dirty="0" smtClean="0">
                <a:solidFill>
                  <a:schemeClr val="tx1"/>
                </a:solidFill>
              </a:rPr>
              <a:t>Asking the survivor about changes in their thinking and behavior since the abuse occurred</a:t>
            </a:r>
            <a:endParaRPr lang="en-US" dirty="0">
              <a:solidFill>
                <a:schemeClr val="tx1"/>
              </a:solidFill>
            </a:endParaRPr>
          </a:p>
        </p:txBody>
      </p:sp>
    </p:spTree>
    <p:extLst>
      <p:ext uri="{BB962C8B-B14F-4D97-AF65-F5344CB8AC3E}">
        <p14:creationId xmlns="" xmlns:p14="http://schemas.microsoft.com/office/powerpoint/2010/main" val="100218457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Psychosocial needs – how to assess</a:t>
            </a:r>
            <a:endParaRPr lang="en-US" dirty="0"/>
          </a:p>
        </p:txBody>
      </p:sp>
      <p:sp>
        <p:nvSpPr>
          <p:cNvPr id="3" name="Content Placeholder 2"/>
          <p:cNvSpPr>
            <a:spLocks noGrp="1"/>
          </p:cNvSpPr>
          <p:nvPr>
            <p:ph idx="1"/>
          </p:nvPr>
        </p:nvSpPr>
        <p:spPr>
          <a:xfrm>
            <a:off x="514350" y="1847850"/>
            <a:ext cx="10648950" cy="4460875"/>
          </a:xfrm>
        </p:spPr>
        <p:txBody>
          <a:bodyPr numCol="2">
            <a:normAutofit/>
          </a:bodyPr>
          <a:lstStyle/>
          <a:p>
            <a:r>
              <a:rPr lang="en-US" b="1" dirty="0" smtClean="0">
                <a:solidFill>
                  <a:schemeClr val="tx1"/>
                </a:solidFill>
              </a:rPr>
              <a:t>Get a basic sense of how the survivor is feeling</a:t>
            </a:r>
          </a:p>
          <a:p>
            <a:pPr lvl="1">
              <a:buClr>
                <a:schemeClr val="accent4">
                  <a:lumMod val="75000"/>
                </a:schemeClr>
              </a:buClr>
            </a:pPr>
            <a:r>
              <a:rPr lang="en-US" dirty="0" smtClean="0">
                <a:solidFill>
                  <a:schemeClr val="tx1"/>
                </a:solidFill>
              </a:rPr>
              <a:t>Use a scale from 1-5, pictures, or emotion faces </a:t>
            </a:r>
          </a:p>
          <a:p>
            <a:endParaRPr lang="en-US" dirty="0" smtClean="0">
              <a:solidFill>
                <a:schemeClr val="tx1"/>
              </a:solidFill>
            </a:endParaRPr>
          </a:p>
          <a:p>
            <a:endParaRPr lang="en-US" dirty="0" smtClean="0">
              <a:solidFill>
                <a:schemeClr val="tx1"/>
              </a:solidFill>
            </a:endParaRPr>
          </a:p>
          <a:p>
            <a:endParaRPr lang="en-US" dirty="0">
              <a:solidFill>
                <a:schemeClr val="tx1"/>
              </a:solidFill>
            </a:endParaRPr>
          </a:p>
          <a:p>
            <a:endParaRPr lang="en-US" dirty="0" smtClean="0">
              <a:solidFill>
                <a:schemeClr val="tx1"/>
              </a:solidFill>
            </a:endParaRPr>
          </a:p>
          <a:p>
            <a:r>
              <a:rPr lang="en-US" b="1" dirty="0" smtClean="0">
                <a:solidFill>
                  <a:schemeClr val="tx1"/>
                </a:solidFill>
              </a:rPr>
              <a:t>Observe appearance and behavior</a:t>
            </a:r>
          </a:p>
          <a:p>
            <a:pPr lvl="1">
              <a:buClr>
                <a:schemeClr val="accent4">
                  <a:lumMod val="75000"/>
                </a:schemeClr>
              </a:buClr>
            </a:pPr>
            <a:r>
              <a:rPr lang="en-US" dirty="0" smtClean="0">
                <a:solidFill>
                  <a:schemeClr val="tx1"/>
                </a:solidFill>
              </a:rPr>
              <a:t>Assess the person’s ability to maintain normal functioning</a:t>
            </a:r>
          </a:p>
          <a:p>
            <a:pPr lvl="1">
              <a:buClr>
                <a:schemeClr val="accent4">
                  <a:lumMod val="75000"/>
                </a:schemeClr>
              </a:buClr>
            </a:pPr>
            <a:r>
              <a:rPr lang="en-US" dirty="0" smtClean="0">
                <a:solidFill>
                  <a:schemeClr val="tx1"/>
                </a:solidFill>
              </a:rPr>
              <a:t>Do they look frazzled</a:t>
            </a:r>
            <a:r>
              <a:rPr lang="en-US" dirty="0">
                <a:solidFill>
                  <a:schemeClr val="tx1"/>
                </a:solidFill>
              </a:rPr>
              <a:t> </a:t>
            </a:r>
            <a:r>
              <a:rPr lang="en-US" dirty="0" smtClean="0">
                <a:solidFill>
                  <a:schemeClr val="tx1"/>
                </a:solidFill>
              </a:rPr>
              <a:t>or disorganized?</a:t>
            </a:r>
          </a:p>
          <a:p>
            <a:r>
              <a:rPr lang="en-US" b="1" dirty="0" smtClean="0">
                <a:solidFill>
                  <a:schemeClr val="tx1"/>
                </a:solidFill>
              </a:rPr>
              <a:t>Assess any changes in their feelings or behavior</a:t>
            </a:r>
          </a:p>
          <a:p>
            <a:pPr marL="128016" lvl="1" indent="0">
              <a:buClr>
                <a:schemeClr val="accent4">
                  <a:lumMod val="75000"/>
                </a:schemeClr>
              </a:buClr>
              <a:buNone/>
            </a:pPr>
            <a:r>
              <a:rPr lang="en-US" sz="2000" dirty="0" smtClean="0">
                <a:solidFill>
                  <a:schemeClr val="tx1"/>
                </a:solidFill>
              </a:rPr>
              <a:t>Look/listen for indicators the survivor: </a:t>
            </a:r>
          </a:p>
          <a:p>
            <a:pPr lvl="1">
              <a:buClr>
                <a:schemeClr val="accent4">
                  <a:lumMod val="75000"/>
                </a:schemeClr>
              </a:buClr>
            </a:pPr>
            <a:r>
              <a:rPr lang="en-US" dirty="0" smtClean="0">
                <a:solidFill>
                  <a:schemeClr val="tx1"/>
                </a:solidFill>
              </a:rPr>
              <a:t>Has stopped doing daily activities</a:t>
            </a:r>
          </a:p>
          <a:p>
            <a:pPr lvl="1">
              <a:buClr>
                <a:schemeClr val="accent4">
                  <a:lumMod val="75000"/>
                </a:schemeClr>
              </a:buClr>
            </a:pPr>
            <a:r>
              <a:rPr lang="en-US" dirty="0" smtClean="0">
                <a:solidFill>
                  <a:schemeClr val="tx1"/>
                </a:solidFill>
              </a:rPr>
              <a:t>Has stopped leaving the house</a:t>
            </a:r>
          </a:p>
          <a:p>
            <a:pPr lvl="1">
              <a:buClr>
                <a:schemeClr val="accent4">
                  <a:lumMod val="75000"/>
                </a:schemeClr>
              </a:buClr>
            </a:pPr>
            <a:r>
              <a:rPr lang="en-US" dirty="0" smtClean="0">
                <a:solidFill>
                  <a:schemeClr val="tx1"/>
                </a:solidFill>
              </a:rPr>
              <a:t>Has stopped talking with or seeing family and friends</a:t>
            </a:r>
          </a:p>
          <a:p>
            <a:pPr lvl="1">
              <a:buClr>
                <a:schemeClr val="accent4">
                  <a:lumMod val="75000"/>
                </a:schemeClr>
              </a:buClr>
            </a:pPr>
            <a:r>
              <a:rPr lang="en-US" dirty="0" smtClean="0">
                <a:solidFill>
                  <a:schemeClr val="tx1"/>
                </a:solidFill>
              </a:rPr>
              <a:t>Is having trouble sleeping</a:t>
            </a:r>
          </a:p>
          <a:p>
            <a:pPr lvl="1">
              <a:buClr>
                <a:schemeClr val="accent4">
                  <a:lumMod val="75000"/>
                </a:schemeClr>
              </a:buClr>
            </a:pPr>
            <a:r>
              <a:rPr lang="en-US" dirty="0" smtClean="0">
                <a:solidFill>
                  <a:schemeClr val="tx1"/>
                </a:solidFill>
              </a:rPr>
              <a:t>Has changed eating habits</a:t>
            </a:r>
          </a:p>
          <a:p>
            <a:pPr lvl="1">
              <a:buClr>
                <a:schemeClr val="accent4">
                  <a:lumMod val="75000"/>
                </a:schemeClr>
              </a:buClr>
            </a:pPr>
            <a:r>
              <a:rPr lang="en-US" dirty="0" smtClean="0">
                <a:solidFill>
                  <a:schemeClr val="tx1"/>
                </a:solidFill>
              </a:rPr>
              <a:t>Feels sad most of the time</a:t>
            </a:r>
          </a:p>
          <a:p>
            <a:pPr lvl="1">
              <a:buClr>
                <a:schemeClr val="accent4">
                  <a:lumMod val="75000"/>
                </a:schemeClr>
              </a:buClr>
            </a:pPr>
            <a:r>
              <a:rPr lang="en-US" dirty="0" smtClean="0">
                <a:solidFill>
                  <a:schemeClr val="tx1"/>
                </a:solidFill>
              </a:rPr>
              <a:t>Complains of physical aches</a:t>
            </a:r>
          </a:p>
          <a:p>
            <a:pPr lvl="1">
              <a:buClr>
                <a:schemeClr val="accent4">
                  <a:lumMod val="75000"/>
                </a:schemeClr>
              </a:buClr>
            </a:pPr>
            <a:r>
              <a:rPr lang="en-US" dirty="0" smtClean="0">
                <a:solidFill>
                  <a:schemeClr val="tx1"/>
                </a:solidFill>
              </a:rPr>
              <a:t>Expresses that they feel hopeless </a:t>
            </a:r>
          </a:p>
        </p:txBody>
      </p:sp>
      <p:pic>
        <p:nvPicPr>
          <p:cNvPr id="4" name="Picture 2" descr="http://vector.me/files/images/2/9/296249/smiley_face_preview"/>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691169" y="3193015"/>
            <a:ext cx="3318151" cy="191849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5909763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Psychosocial needs – how to assess</a:t>
            </a:r>
            <a:endParaRPr lang="en-US" dirty="0"/>
          </a:p>
        </p:txBody>
      </p:sp>
      <p:sp>
        <p:nvSpPr>
          <p:cNvPr id="4" name="Content Placeholder 3"/>
          <p:cNvSpPr>
            <a:spLocks noGrp="1"/>
          </p:cNvSpPr>
          <p:nvPr>
            <p:ph idx="1"/>
          </p:nvPr>
        </p:nvSpPr>
        <p:spPr>
          <a:xfrm>
            <a:off x="1023938" y="1907628"/>
            <a:ext cx="9720262" cy="4401097"/>
          </a:xfrm>
        </p:spPr>
        <p:txBody>
          <a:bodyPr/>
          <a:lstStyle/>
          <a:p>
            <a:pPr indent="-457200">
              <a:buNone/>
            </a:pPr>
            <a:r>
              <a:rPr lang="en-US" b="1" dirty="0" smtClean="0">
                <a:solidFill>
                  <a:schemeClr val="tx1"/>
                </a:solidFill>
              </a:rPr>
              <a:t>Assess opportunities for education and livelihoods:</a:t>
            </a:r>
          </a:p>
          <a:p>
            <a:pPr indent="-457200">
              <a:buFont typeface="Arial" pitchFamily="34" charset="0"/>
              <a:buChar char="•"/>
            </a:pPr>
            <a:r>
              <a:rPr lang="en-US" b="1" dirty="0" smtClean="0">
                <a:solidFill>
                  <a:schemeClr val="tx1"/>
                </a:solidFill>
              </a:rPr>
              <a:t> </a:t>
            </a:r>
            <a:r>
              <a:rPr lang="en-US" dirty="0" smtClean="0">
                <a:solidFill>
                  <a:schemeClr val="tx1"/>
                </a:solidFill>
              </a:rPr>
              <a:t>Source of income and/or education can provide important avenues for both emotional and practical support for the survivor.  </a:t>
            </a:r>
          </a:p>
          <a:p>
            <a:pPr indent="-457200">
              <a:buFont typeface="Arial" pitchFamily="34" charset="0"/>
              <a:buChar char="•"/>
            </a:pPr>
            <a:r>
              <a:rPr lang="en-US" dirty="0" smtClean="0">
                <a:solidFill>
                  <a:schemeClr val="tx1"/>
                </a:solidFill>
              </a:rPr>
              <a:t> First- understand if/how existing education or livelihoods activities were a source of or related to the GBV they experienced. </a:t>
            </a:r>
          </a:p>
          <a:p>
            <a:pPr indent="-457200">
              <a:buFont typeface="Arial" pitchFamily="34" charset="0"/>
              <a:buChar char="•"/>
            </a:pPr>
            <a:r>
              <a:rPr lang="en-US" dirty="0" smtClean="0">
                <a:solidFill>
                  <a:schemeClr val="tx1"/>
                </a:solidFill>
              </a:rPr>
              <a:t> Understand if education and livelihoods are part of the survivor’s life goals.</a:t>
            </a:r>
          </a:p>
          <a:p>
            <a:pPr indent="-457200">
              <a:buFont typeface="Arial" pitchFamily="34" charset="0"/>
              <a:buChar char="•"/>
            </a:pPr>
            <a:r>
              <a:rPr lang="en-US" dirty="0" smtClean="0">
                <a:solidFill>
                  <a:schemeClr val="tx1"/>
                </a:solidFill>
              </a:rPr>
              <a:t>  Identify range of activities as options for the survivor</a:t>
            </a:r>
          </a:p>
          <a:p>
            <a:pPr indent="-457200">
              <a:buFont typeface="Arial" pitchFamily="34" charset="0"/>
              <a:buChar char="•"/>
            </a:pPr>
            <a:r>
              <a:rPr lang="en-US" dirty="0" smtClean="0">
                <a:solidFill>
                  <a:schemeClr val="tx1"/>
                </a:solidFill>
              </a:rPr>
              <a:t> Discuss and address barriers to accessing these opportunities  </a:t>
            </a:r>
          </a:p>
          <a:p>
            <a:pPr indent="-457200">
              <a:buFont typeface="Arial" pitchFamily="34" charset="0"/>
              <a:buChar char="•"/>
            </a:pPr>
            <a:endParaRPr lang="en-US" dirty="0" smtClean="0">
              <a:solidFill>
                <a:schemeClr val="tx1"/>
              </a:solidFill>
            </a:endParaRPr>
          </a:p>
          <a:p>
            <a:pPr indent="-457200"/>
            <a:r>
              <a:rPr lang="en-US" b="1" dirty="0" smtClean="0">
                <a:solidFill>
                  <a:schemeClr val="tx1"/>
                </a:solidFill>
              </a:rPr>
              <a:t> </a:t>
            </a:r>
            <a:endParaRPr lang="en-US" b="1" dirty="0">
              <a:solidFill>
                <a:schemeClr val="tx1"/>
              </a:solidFill>
            </a:endParaRPr>
          </a:p>
        </p:txBody>
      </p:sp>
    </p:spTree>
    <p:extLst>
      <p:ext uri="{BB962C8B-B14F-4D97-AF65-F5344CB8AC3E}">
        <p14:creationId xmlns="" xmlns:p14="http://schemas.microsoft.com/office/powerpoint/2010/main" val="36880712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Psychosocial needs – how to assess</a:t>
            </a:r>
            <a:endParaRPr lang="en-US" dirty="0"/>
          </a:p>
        </p:txBody>
      </p:sp>
      <p:sp>
        <p:nvSpPr>
          <p:cNvPr id="3" name="Content Placeholder 2"/>
          <p:cNvSpPr>
            <a:spLocks noGrp="1"/>
          </p:cNvSpPr>
          <p:nvPr>
            <p:ph idx="1"/>
          </p:nvPr>
        </p:nvSpPr>
        <p:spPr>
          <a:xfrm>
            <a:off x="897814" y="1860331"/>
            <a:ext cx="10279938" cy="4022725"/>
          </a:xfrm>
        </p:spPr>
        <p:txBody>
          <a:bodyPr numCol="2">
            <a:noAutofit/>
          </a:bodyPr>
          <a:lstStyle/>
          <a:p>
            <a:r>
              <a:rPr lang="en-US" sz="2400" b="1" dirty="0" smtClean="0">
                <a:solidFill>
                  <a:schemeClr val="tx1"/>
                </a:solidFill>
              </a:rPr>
              <a:t>Identify protective factors and strengths</a:t>
            </a:r>
          </a:p>
          <a:p>
            <a:endParaRPr lang="en-US" sz="2400" dirty="0" smtClean="0">
              <a:solidFill>
                <a:schemeClr val="tx1"/>
              </a:solidFill>
            </a:endParaRPr>
          </a:p>
          <a:p>
            <a:r>
              <a:rPr lang="en-US" sz="2400" b="1" dirty="0" smtClean="0">
                <a:solidFill>
                  <a:schemeClr val="tx1"/>
                </a:solidFill>
              </a:rPr>
              <a:t>Listen to their story for:</a:t>
            </a:r>
          </a:p>
          <a:p>
            <a:pPr lvl="1">
              <a:buClr>
                <a:schemeClr val="accent4">
                  <a:lumMod val="75000"/>
                </a:schemeClr>
              </a:buClr>
            </a:pPr>
            <a:r>
              <a:rPr lang="en-US" sz="2400" dirty="0">
                <a:solidFill>
                  <a:schemeClr val="tx1"/>
                </a:solidFill>
              </a:rPr>
              <a:t>Family and living situation </a:t>
            </a:r>
          </a:p>
          <a:p>
            <a:pPr lvl="1">
              <a:buClr>
                <a:schemeClr val="accent4">
                  <a:lumMod val="75000"/>
                </a:schemeClr>
              </a:buClr>
            </a:pPr>
            <a:r>
              <a:rPr lang="en-US" sz="2400" dirty="0">
                <a:solidFill>
                  <a:schemeClr val="tx1"/>
                </a:solidFill>
              </a:rPr>
              <a:t>Social support</a:t>
            </a:r>
          </a:p>
          <a:p>
            <a:pPr lvl="1">
              <a:buClr>
                <a:schemeClr val="accent4">
                  <a:lumMod val="75000"/>
                </a:schemeClr>
              </a:buClr>
            </a:pPr>
            <a:r>
              <a:rPr lang="en-US" sz="2400" dirty="0">
                <a:solidFill>
                  <a:schemeClr val="tx1"/>
                </a:solidFill>
              </a:rPr>
              <a:t>Spiritual/religious</a:t>
            </a:r>
          </a:p>
          <a:p>
            <a:pPr lvl="1">
              <a:buClr>
                <a:schemeClr val="accent4">
                  <a:lumMod val="75000"/>
                </a:schemeClr>
              </a:buClr>
            </a:pPr>
            <a:r>
              <a:rPr lang="en-US" sz="2400" dirty="0">
                <a:solidFill>
                  <a:schemeClr val="tx1"/>
                </a:solidFill>
              </a:rPr>
              <a:t>Positive coping mechanisms </a:t>
            </a:r>
          </a:p>
          <a:p>
            <a:endParaRPr lang="en-US" sz="2400" dirty="0" smtClean="0">
              <a:solidFill>
                <a:schemeClr val="tx1"/>
              </a:solidFill>
            </a:endParaRPr>
          </a:p>
          <a:p>
            <a:endParaRPr lang="en-US" sz="2400" dirty="0" smtClean="0">
              <a:solidFill>
                <a:schemeClr val="tx1"/>
              </a:solidFill>
            </a:endParaRPr>
          </a:p>
          <a:p>
            <a:endParaRPr lang="en-US" sz="2400" dirty="0">
              <a:solidFill>
                <a:schemeClr val="tx1"/>
              </a:solidFill>
            </a:endParaRPr>
          </a:p>
          <a:p>
            <a:endParaRPr lang="en-US" sz="2400" dirty="0" smtClean="0">
              <a:solidFill>
                <a:schemeClr val="tx1"/>
              </a:solidFill>
            </a:endParaRPr>
          </a:p>
          <a:p>
            <a:r>
              <a:rPr lang="en-US" sz="2400" b="1" dirty="0" smtClean="0">
                <a:solidFill>
                  <a:schemeClr val="tx1"/>
                </a:solidFill>
              </a:rPr>
              <a:t>Ask direct questions: </a:t>
            </a:r>
          </a:p>
          <a:p>
            <a:pPr lvl="1">
              <a:buClr>
                <a:schemeClr val="accent4">
                  <a:lumMod val="75000"/>
                </a:schemeClr>
              </a:buClr>
            </a:pPr>
            <a:r>
              <a:rPr lang="en-US" sz="2400" dirty="0" smtClean="0">
                <a:solidFill>
                  <a:schemeClr val="tx1"/>
                </a:solidFill>
              </a:rPr>
              <a:t>What do you do when you are scared?</a:t>
            </a:r>
          </a:p>
          <a:p>
            <a:pPr lvl="1">
              <a:buClr>
                <a:schemeClr val="accent4">
                  <a:lumMod val="75000"/>
                </a:schemeClr>
              </a:buClr>
            </a:pPr>
            <a:r>
              <a:rPr lang="en-US" sz="2400" dirty="0" smtClean="0">
                <a:solidFill>
                  <a:schemeClr val="tx1"/>
                </a:solidFill>
              </a:rPr>
              <a:t>What do you do when you are sad?</a:t>
            </a:r>
          </a:p>
          <a:p>
            <a:pPr lvl="1">
              <a:buClr>
                <a:schemeClr val="accent4">
                  <a:lumMod val="75000"/>
                </a:schemeClr>
              </a:buClr>
            </a:pPr>
            <a:r>
              <a:rPr lang="en-US" sz="2400" dirty="0" smtClean="0">
                <a:solidFill>
                  <a:schemeClr val="tx1"/>
                </a:solidFill>
              </a:rPr>
              <a:t>What do you do to make yourself feel safe?</a:t>
            </a:r>
          </a:p>
          <a:p>
            <a:pPr lvl="1">
              <a:buClr>
                <a:schemeClr val="accent4">
                  <a:lumMod val="75000"/>
                </a:schemeClr>
              </a:buClr>
            </a:pPr>
            <a:r>
              <a:rPr lang="en-US" sz="2400" dirty="0" smtClean="0">
                <a:solidFill>
                  <a:schemeClr val="tx1"/>
                </a:solidFill>
              </a:rPr>
              <a:t>Who are some people you feel safe with?</a:t>
            </a:r>
          </a:p>
          <a:p>
            <a:pPr lvl="1">
              <a:buClr>
                <a:schemeClr val="accent4">
                  <a:lumMod val="75000"/>
                </a:schemeClr>
              </a:buClr>
            </a:pPr>
            <a:r>
              <a:rPr lang="en-US" sz="2400" dirty="0" smtClean="0">
                <a:solidFill>
                  <a:schemeClr val="tx1"/>
                </a:solidFill>
              </a:rPr>
              <a:t>Who are people that give you hope and strength?</a:t>
            </a:r>
          </a:p>
          <a:p>
            <a:pPr lvl="1">
              <a:buClr>
                <a:schemeClr val="accent4">
                  <a:lumMod val="75000"/>
                </a:schemeClr>
              </a:buClr>
            </a:pPr>
            <a:r>
              <a:rPr lang="en-US" sz="2400" dirty="0" smtClean="0">
                <a:solidFill>
                  <a:schemeClr val="tx1"/>
                </a:solidFill>
              </a:rPr>
              <a:t>What are your interests?</a:t>
            </a:r>
          </a:p>
          <a:p>
            <a:pPr lvl="1"/>
            <a:endParaRPr lang="en-US" sz="2400" dirty="0" smtClean="0">
              <a:solidFill>
                <a:schemeClr val="tx1"/>
              </a:solidFill>
            </a:endParaRPr>
          </a:p>
          <a:p>
            <a:r>
              <a:rPr lang="en-US" sz="2400" dirty="0" smtClean="0">
                <a:solidFill>
                  <a:schemeClr val="tx1"/>
                </a:solidFill>
              </a:rPr>
              <a:t> </a:t>
            </a:r>
          </a:p>
        </p:txBody>
      </p:sp>
    </p:spTree>
    <p:extLst>
      <p:ext uri="{BB962C8B-B14F-4D97-AF65-F5344CB8AC3E}">
        <p14:creationId xmlns="" xmlns:p14="http://schemas.microsoft.com/office/powerpoint/2010/main" val="36880712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Legal assessment</a:t>
            </a:r>
            <a:endParaRPr lang="en-US" dirty="0"/>
          </a:p>
        </p:txBody>
      </p:sp>
      <p:sp>
        <p:nvSpPr>
          <p:cNvPr id="3" name="Content Placeholder 2"/>
          <p:cNvSpPr>
            <a:spLocks noGrp="1"/>
          </p:cNvSpPr>
          <p:nvPr>
            <p:ph idx="1"/>
          </p:nvPr>
        </p:nvSpPr>
        <p:spPr>
          <a:xfrm>
            <a:off x="913579" y="1828800"/>
            <a:ext cx="9720262" cy="4022725"/>
          </a:xfrm>
        </p:spPr>
        <p:txBody>
          <a:bodyPr/>
          <a:lstStyle/>
          <a:p>
            <a:pPr indent="-457200">
              <a:buNone/>
            </a:pPr>
            <a:r>
              <a:rPr lang="en-US" sz="2400" b="1" dirty="0" smtClean="0">
                <a:solidFill>
                  <a:schemeClr val="tx1"/>
                </a:solidFill>
              </a:rPr>
              <a:t>Determine the survivor’s interest in pursuing legal action through the available justice systems by</a:t>
            </a:r>
            <a:r>
              <a:rPr lang="en-US" sz="2400" dirty="0" smtClean="0">
                <a:solidFill>
                  <a:schemeClr val="tx1"/>
                </a:solidFill>
              </a:rPr>
              <a:t>: </a:t>
            </a:r>
          </a:p>
          <a:p>
            <a:pPr indent="-457200">
              <a:buClr>
                <a:schemeClr val="accent4">
                  <a:lumMod val="75000"/>
                </a:schemeClr>
              </a:buClr>
              <a:buFont typeface="Arial" panose="020B0604020202020204" pitchFamily="34" charset="0"/>
              <a:buChar char="•"/>
            </a:pPr>
            <a:r>
              <a:rPr lang="en-US" dirty="0" smtClean="0">
                <a:solidFill>
                  <a:schemeClr val="tx1"/>
                </a:solidFill>
              </a:rPr>
              <a:t>Understanding the survivor’s interest in pursuing a justice response</a:t>
            </a:r>
          </a:p>
          <a:p>
            <a:pPr indent="-457200">
              <a:buClr>
                <a:schemeClr val="accent4">
                  <a:lumMod val="75000"/>
                </a:schemeClr>
              </a:buClr>
              <a:buFont typeface="Arial" panose="020B0604020202020204" pitchFamily="34" charset="0"/>
              <a:buChar char="•"/>
            </a:pPr>
            <a:r>
              <a:rPr lang="en-US" dirty="0" smtClean="0">
                <a:solidFill>
                  <a:schemeClr val="tx1"/>
                </a:solidFill>
              </a:rPr>
              <a:t>Know the options for pursuing justice in a particular setting (formal or informal)</a:t>
            </a:r>
          </a:p>
        </p:txBody>
      </p:sp>
      <p:sp>
        <p:nvSpPr>
          <p:cNvPr id="4" name="TextBox 3"/>
          <p:cNvSpPr txBox="1"/>
          <p:nvPr/>
        </p:nvSpPr>
        <p:spPr>
          <a:xfrm>
            <a:off x="2798916" y="4335518"/>
            <a:ext cx="6202017" cy="1200329"/>
          </a:xfrm>
          <a:prstGeom prst="rect">
            <a:avLst/>
          </a:prstGeom>
          <a:solidFill>
            <a:schemeClr val="accent5">
              <a:lumMod val="40000"/>
              <a:lumOff val="60000"/>
            </a:schemeClr>
          </a:solidFill>
        </p:spPr>
        <p:txBody>
          <a:bodyPr wrap="square" rtlCol="0">
            <a:spAutoFit/>
          </a:bodyPr>
          <a:lstStyle/>
          <a:p>
            <a:pPr algn="ctr"/>
            <a:r>
              <a:rPr lang="en-US" dirty="0" smtClean="0"/>
              <a:t>Unless a survivor raises the issue of reporting a case to the police or wanting to prosecute the case, we usually do not conduct a legal needs assessment in the initial assessment with a survivor.</a:t>
            </a:r>
            <a:endParaRPr lang="en-US" dirty="0"/>
          </a:p>
        </p:txBody>
      </p:sp>
      <p:sp>
        <p:nvSpPr>
          <p:cNvPr id="5" name="TextBox 4"/>
          <p:cNvSpPr txBox="1"/>
          <p:nvPr/>
        </p:nvSpPr>
        <p:spPr>
          <a:xfrm>
            <a:off x="2292821" y="5744528"/>
            <a:ext cx="7182679" cy="461665"/>
          </a:xfrm>
          <a:prstGeom prst="rect">
            <a:avLst/>
          </a:prstGeom>
          <a:noFill/>
        </p:spPr>
        <p:txBody>
          <a:bodyPr wrap="square" rtlCol="0">
            <a:spAutoFit/>
          </a:bodyPr>
          <a:lstStyle/>
          <a:p>
            <a:r>
              <a:rPr lang="en-US" sz="2400" dirty="0" smtClean="0"/>
              <a:t>It is not our role to pressure the survivor into any services </a:t>
            </a:r>
            <a:endParaRPr lang="en-US" sz="2400" dirty="0"/>
          </a:p>
        </p:txBody>
      </p:sp>
    </p:spTree>
    <p:extLst>
      <p:ext uri="{BB962C8B-B14F-4D97-AF65-F5344CB8AC3E}">
        <p14:creationId xmlns="" xmlns:p14="http://schemas.microsoft.com/office/powerpoint/2010/main" val="167825630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Activity: </a:t>
            </a:r>
            <a:br>
              <a:rPr lang="en-US" dirty="0" smtClean="0"/>
            </a:br>
            <a:r>
              <a:rPr lang="en-US" dirty="0" smtClean="0"/>
              <a:t>Putting it all together	</a:t>
            </a:r>
            <a:endParaRPr lang="en-US" dirty="0"/>
          </a:p>
        </p:txBody>
      </p:sp>
      <p:sp>
        <p:nvSpPr>
          <p:cNvPr id="3" name="Content Placeholder 2"/>
          <p:cNvSpPr>
            <a:spLocks noGrp="1"/>
          </p:cNvSpPr>
          <p:nvPr>
            <p:ph idx="1"/>
          </p:nvPr>
        </p:nvSpPr>
        <p:spPr>
          <a:xfrm>
            <a:off x="6803296" y="1176088"/>
            <a:ext cx="4478866" cy="5053469"/>
          </a:xfrm>
        </p:spPr>
        <p:txBody>
          <a:bodyPr/>
          <a:lstStyle/>
          <a:p>
            <a:pPr marL="0" indent="0">
              <a:buNone/>
            </a:pPr>
            <a:r>
              <a:rPr lang="en-US" sz="2800" dirty="0" smtClean="0">
                <a:solidFill>
                  <a:schemeClr val="tx1"/>
                </a:solidFill>
              </a:rPr>
              <a:t>In you pairs   #1s will carrying out Health and Psychosocial assessment.  #2s will carry out Safety and Legal assessments using the case study provided.  </a:t>
            </a:r>
          </a:p>
        </p:txBody>
      </p:sp>
    </p:spTree>
    <p:extLst>
      <p:ext uri="{BB962C8B-B14F-4D97-AF65-F5344CB8AC3E}">
        <p14:creationId xmlns="" xmlns:p14="http://schemas.microsoft.com/office/powerpoint/2010/main" val="88258767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SUICIDE ASSESSMENT AND RESPONSE</a:t>
            </a:r>
            <a:endParaRPr lang="en-US" dirty="0"/>
          </a:p>
        </p:txBody>
      </p:sp>
      <p:sp>
        <p:nvSpPr>
          <p:cNvPr id="3" name="Content Placeholder 2"/>
          <p:cNvSpPr>
            <a:spLocks noGrp="1"/>
          </p:cNvSpPr>
          <p:nvPr>
            <p:ph idx="1"/>
          </p:nvPr>
        </p:nvSpPr>
        <p:spPr/>
        <p:txBody>
          <a:bodyPr>
            <a:normAutofit fontScale="77500" lnSpcReduction="20000"/>
          </a:bodyPr>
          <a:lstStyle/>
          <a:p>
            <a:pPr>
              <a:buNone/>
            </a:pPr>
            <a:r>
              <a:rPr lang="en-US" sz="2800" dirty="0" smtClean="0">
                <a:solidFill>
                  <a:schemeClr val="tx1"/>
                </a:solidFill>
              </a:rPr>
              <a:t>Survivor may express feeling of wanting to die, or to never wake up, or to want their life to end.   It is normal.  </a:t>
            </a:r>
          </a:p>
          <a:p>
            <a:pPr>
              <a:buNone/>
            </a:pPr>
            <a:r>
              <a:rPr lang="en-US" sz="2800" dirty="0" smtClean="0">
                <a:solidFill>
                  <a:schemeClr val="tx1"/>
                </a:solidFill>
              </a:rPr>
              <a:t>Our job = </a:t>
            </a:r>
          </a:p>
          <a:p>
            <a:pPr>
              <a:buFont typeface="Arial" pitchFamily="34" charset="0"/>
              <a:buChar char="•"/>
            </a:pPr>
            <a:r>
              <a:rPr lang="en-US" sz="2800" dirty="0" smtClean="0">
                <a:solidFill>
                  <a:schemeClr val="tx1"/>
                </a:solidFill>
              </a:rPr>
              <a:t>Normalize the person’s feelings</a:t>
            </a:r>
          </a:p>
          <a:p>
            <a:pPr>
              <a:buFont typeface="Arial" pitchFamily="34" charset="0"/>
              <a:buChar char="•"/>
            </a:pPr>
            <a:r>
              <a:rPr lang="en-US" sz="2800" dirty="0" smtClean="0">
                <a:solidFill>
                  <a:schemeClr val="tx1"/>
                </a:solidFill>
              </a:rPr>
              <a:t>Determine if these are just thoughts/feelings or if there is an</a:t>
            </a:r>
          </a:p>
          <a:p>
            <a:pPr>
              <a:buNone/>
            </a:pPr>
            <a:r>
              <a:rPr lang="en-US" sz="2800" dirty="0" smtClean="0">
                <a:solidFill>
                  <a:schemeClr val="tx1"/>
                </a:solidFill>
              </a:rPr>
              <a:t>immediate risk that this person my ACT on the feeling they are having</a:t>
            </a:r>
          </a:p>
          <a:p>
            <a:pPr>
              <a:buFont typeface="Arial" pitchFamily="34" charset="0"/>
              <a:buChar char="•"/>
            </a:pPr>
            <a:r>
              <a:rPr lang="en-US" sz="2800" dirty="0" smtClean="0">
                <a:solidFill>
                  <a:schemeClr val="tx1"/>
                </a:solidFill>
              </a:rPr>
              <a:t>Plan for how to keep the person safe </a:t>
            </a:r>
          </a:p>
          <a:p>
            <a:pPr>
              <a:buFont typeface="Arial" pitchFamily="34" charset="0"/>
              <a:buChar char="•"/>
            </a:pPr>
            <a:r>
              <a:rPr lang="en-US" sz="2800" dirty="0" smtClean="0">
                <a:solidFill>
                  <a:schemeClr val="tx1"/>
                </a:solidFill>
              </a:rPr>
              <a:t>We do not judge or tell the person that they shouldn’t have these thoughts/ feeling. </a:t>
            </a:r>
          </a:p>
          <a:p>
            <a:pPr>
              <a:buNone/>
            </a:pPr>
            <a:endParaRPr lang="en-US" sz="2800" dirty="0" smtClean="0">
              <a:solidFill>
                <a:schemeClr val="tx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ea typeface="+mj-ea"/>
                <a:cs typeface="+mj-cs"/>
              </a:rPr>
              <a:t>Objectives </a:t>
            </a:r>
            <a:endParaRPr lang="en-US" dirty="0">
              <a:ea typeface="+mj-ea"/>
              <a:cs typeface="+mj-cs"/>
            </a:endParaRPr>
          </a:p>
        </p:txBody>
      </p:sp>
      <p:sp>
        <p:nvSpPr>
          <p:cNvPr id="3" name="Content Placeholder 2"/>
          <p:cNvSpPr>
            <a:spLocks noGrp="1"/>
          </p:cNvSpPr>
          <p:nvPr>
            <p:ph idx="1"/>
          </p:nvPr>
        </p:nvSpPr>
        <p:spPr/>
        <p:txBody>
          <a:bodyPr rtlCol="0"/>
          <a:lstStyle/>
          <a:p>
            <a:pPr lvl="0"/>
            <a:r>
              <a:rPr lang="en-US" sz="2400" dirty="0" smtClean="0">
                <a:solidFill>
                  <a:schemeClr val="tx1"/>
                </a:solidFill>
              </a:rPr>
              <a:t>Use supportive communication to facilitate disclosure</a:t>
            </a:r>
          </a:p>
          <a:p>
            <a:pPr lvl="0"/>
            <a:r>
              <a:rPr lang="en-US" sz="2400" dirty="0" smtClean="0">
                <a:solidFill>
                  <a:schemeClr val="tx1"/>
                </a:solidFill>
              </a:rPr>
              <a:t>Develop an understanding of the survivor’s situation and context</a:t>
            </a:r>
          </a:p>
          <a:p>
            <a:pPr lvl="0"/>
            <a:r>
              <a:rPr lang="en-US" sz="2400" dirty="0" smtClean="0">
                <a:solidFill>
                  <a:schemeClr val="tx1"/>
                </a:solidFill>
              </a:rPr>
              <a:t>Conduct a thorough assessment of a survivor’s needs</a:t>
            </a:r>
          </a:p>
          <a:p>
            <a:pPr lvl="0"/>
            <a:endParaRPr lang="en-US" sz="2400" dirty="0" smtClean="0">
              <a:solidFill>
                <a:schemeClr val="tx1"/>
              </a:solidFill>
            </a:endParaRPr>
          </a:p>
        </p:txBody>
      </p:sp>
      <p:sp>
        <p:nvSpPr>
          <p:cNvPr id="5" name="Rectangle 4"/>
          <p:cNvSpPr/>
          <p:nvPr/>
        </p:nvSpPr>
        <p:spPr>
          <a:xfrm>
            <a:off x="620713" y="2144713"/>
            <a:ext cx="4868862" cy="2089150"/>
          </a:xfrm>
          <a:prstGeom prst="rect">
            <a:avLst/>
          </a:prstGeom>
          <a:noFill/>
          <a:ln w="76200" cmpd="sng">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RISK FACTORS FOR SUICIDE </a:t>
            </a:r>
            <a:endParaRPr lang="en-US" dirty="0"/>
          </a:p>
        </p:txBody>
      </p:sp>
      <p:sp>
        <p:nvSpPr>
          <p:cNvPr id="4" name="Content Placeholder 3"/>
          <p:cNvSpPr>
            <a:spLocks noGrp="1"/>
          </p:cNvSpPr>
          <p:nvPr>
            <p:ph idx="1"/>
          </p:nvPr>
        </p:nvSpPr>
        <p:spPr>
          <a:xfrm>
            <a:off x="945111" y="1813032"/>
            <a:ext cx="9720262" cy="4022725"/>
          </a:xfrm>
        </p:spPr>
        <p:txBody>
          <a:bodyPr>
            <a:noAutofit/>
          </a:bodyPr>
          <a:lstStyle/>
          <a:p>
            <a:pPr indent="-457200">
              <a:buFont typeface="Arial"/>
              <a:buChar char="•"/>
            </a:pPr>
            <a:r>
              <a:rPr lang="en-US" sz="1800" dirty="0" smtClean="0">
                <a:solidFill>
                  <a:srgbClr val="000000"/>
                </a:solidFill>
              </a:rPr>
              <a:t>Previous suicide attempt(s)</a:t>
            </a:r>
          </a:p>
          <a:p>
            <a:pPr indent="-457200">
              <a:buFont typeface="Arial"/>
              <a:buChar char="•"/>
            </a:pPr>
            <a:r>
              <a:rPr lang="en-US" sz="1800" dirty="0" smtClean="0">
                <a:solidFill>
                  <a:srgbClr val="000000"/>
                </a:solidFill>
              </a:rPr>
              <a:t>Family history of suicide</a:t>
            </a:r>
          </a:p>
          <a:p>
            <a:pPr indent="-457200">
              <a:buFont typeface="Arial"/>
              <a:buChar char="•"/>
            </a:pPr>
            <a:r>
              <a:rPr lang="en-US" sz="1800" dirty="0" smtClean="0">
                <a:solidFill>
                  <a:srgbClr val="000000"/>
                </a:solidFill>
              </a:rPr>
              <a:t>History of experiencing violence</a:t>
            </a:r>
          </a:p>
          <a:p>
            <a:pPr indent="-457200">
              <a:buFont typeface="Arial"/>
              <a:buChar char="•"/>
            </a:pPr>
            <a:r>
              <a:rPr lang="en-US" sz="1800" dirty="0" smtClean="0">
                <a:solidFill>
                  <a:srgbClr val="000000"/>
                </a:solidFill>
              </a:rPr>
              <a:t>History of mental disorders, particularly clinical depression</a:t>
            </a:r>
          </a:p>
          <a:p>
            <a:pPr indent="-457200">
              <a:buFont typeface="Arial"/>
              <a:buChar char="•"/>
            </a:pPr>
            <a:r>
              <a:rPr lang="en-US" sz="1800" dirty="0" smtClean="0">
                <a:solidFill>
                  <a:srgbClr val="000000"/>
                </a:solidFill>
              </a:rPr>
              <a:t>History of alcohol and substance abuse</a:t>
            </a:r>
          </a:p>
          <a:p>
            <a:pPr indent="-457200">
              <a:buFont typeface="Arial"/>
              <a:buChar char="•"/>
            </a:pPr>
            <a:r>
              <a:rPr lang="en-US" sz="1800" dirty="0" smtClean="0">
                <a:solidFill>
                  <a:srgbClr val="000000"/>
                </a:solidFill>
              </a:rPr>
              <a:t>Feelings of hopelessness</a:t>
            </a:r>
          </a:p>
          <a:p>
            <a:pPr indent="-457200">
              <a:buFont typeface="Arial"/>
              <a:buChar char="•"/>
            </a:pPr>
            <a:r>
              <a:rPr lang="en-US" sz="1800" dirty="0" smtClean="0">
                <a:solidFill>
                  <a:srgbClr val="000000"/>
                </a:solidFill>
              </a:rPr>
              <a:t>Impulsive or aggressive tendencies</a:t>
            </a:r>
          </a:p>
          <a:p>
            <a:pPr indent="-457200">
              <a:buFont typeface="Arial"/>
              <a:buChar char="•"/>
            </a:pPr>
            <a:r>
              <a:rPr lang="en-US" sz="1800" dirty="0" smtClean="0">
                <a:solidFill>
                  <a:srgbClr val="000000"/>
                </a:solidFill>
              </a:rPr>
              <a:t>Local epidemics of suicide</a:t>
            </a:r>
          </a:p>
          <a:p>
            <a:pPr indent="-457200">
              <a:buFont typeface="Arial"/>
              <a:buChar char="•"/>
            </a:pPr>
            <a:r>
              <a:rPr lang="en-US" sz="1800" dirty="0" smtClean="0">
                <a:solidFill>
                  <a:srgbClr val="000000"/>
                </a:solidFill>
              </a:rPr>
              <a:t>Isolation, a feeling of being cut off from other people</a:t>
            </a:r>
          </a:p>
          <a:p>
            <a:pPr indent="-457200">
              <a:buFont typeface="Arial"/>
              <a:buChar char="•"/>
            </a:pPr>
            <a:r>
              <a:rPr lang="en-US" sz="1800" dirty="0" smtClean="0">
                <a:solidFill>
                  <a:srgbClr val="000000"/>
                </a:solidFill>
              </a:rPr>
              <a:t>Loss (relational, social, work, or financial)</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Suicide RISK ASSESSMENT</a:t>
            </a:r>
            <a:endParaRPr lang="en-US" dirty="0"/>
          </a:p>
        </p:txBody>
      </p:sp>
      <p:sp>
        <p:nvSpPr>
          <p:cNvPr id="3" name="Content Placeholder 2"/>
          <p:cNvSpPr>
            <a:spLocks noGrp="1"/>
          </p:cNvSpPr>
          <p:nvPr>
            <p:ph idx="1"/>
          </p:nvPr>
        </p:nvSpPr>
        <p:spPr/>
        <p:txBody>
          <a:bodyPr>
            <a:normAutofit fontScale="92500"/>
          </a:bodyPr>
          <a:lstStyle/>
          <a:p>
            <a:pPr lvl="0"/>
            <a:r>
              <a:rPr lang="en-US" sz="4000" dirty="0" smtClean="0">
                <a:solidFill>
                  <a:schemeClr val="tx1"/>
                </a:solidFill>
              </a:rPr>
              <a:t>Step 1: Assess current/past suicidal thoughts</a:t>
            </a:r>
          </a:p>
          <a:p>
            <a:pPr lvl="0"/>
            <a:r>
              <a:rPr lang="en-US" sz="4000" dirty="0" smtClean="0">
                <a:solidFill>
                  <a:schemeClr val="tx1"/>
                </a:solidFill>
              </a:rPr>
              <a:t>Step 2: Assess risk: lethality and safety needs </a:t>
            </a:r>
          </a:p>
          <a:p>
            <a:pPr lvl="0"/>
            <a:r>
              <a:rPr lang="en-US" sz="4000" dirty="0" smtClean="0">
                <a:solidFill>
                  <a:schemeClr val="tx1"/>
                </a:solidFill>
              </a:rPr>
              <a:t>Step 3: Address feelings and provide support</a:t>
            </a:r>
          </a:p>
          <a:p>
            <a:pPr lvl="0"/>
            <a:r>
              <a:rPr lang="en-US" sz="4000" dirty="0" smtClean="0">
                <a:solidFill>
                  <a:schemeClr val="tx1"/>
                </a:solidFill>
              </a:rPr>
              <a:t>Step 4: Develop a safety agreement </a:t>
            </a:r>
          </a:p>
          <a:p>
            <a:endParaRPr lang="en-US" dirty="0">
              <a:solidFill>
                <a:schemeClr val="tx1"/>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SUICIDE Risk ASSESSMENT: Step 1 </a:t>
            </a:r>
            <a:endParaRPr lang="en-US" dirty="0"/>
          </a:p>
        </p:txBody>
      </p:sp>
      <p:sp>
        <p:nvSpPr>
          <p:cNvPr id="3" name="Content Placeholder 2"/>
          <p:cNvSpPr>
            <a:spLocks noGrp="1"/>
          </p:cNvSpPr>
          <p:nvPr>
            <p:ph idx="1"/>
          </p:nvPr>
        </p:nvSpPr>
        <p:spPr>
          <a:xfrm>
            <a:off x="1055469" y="2112578"/>
            <a:ext cx="9720262" cy="4022725"/>
          </a:xfrm>
        </p:spPr>
        <p:txBody>
          <a:bodyPr/>
          <a:lstStyle/>
          <a:p>
            <a:r>
              <a:rPr lang="en-US" sz="2400" b="1" dirty="0" smtClean="0">
                <a:solidFill>
                  <a:schemeClr val="tx1"/>
                </a:solidFill>
              </a:rPr>
              <a:t>Step 1: Assess current/past suicidal thoughts</a:t>
            </a:r>
          </a:p>
          <a:p>
            <a:pPr>
              <a:buFont typeface="Arial" pitchFamily="34" charset="0"/>
              <a:buChar char="•"/>
            </a:pPr>
            <a:r>
              <a:rPr lang="en-US" sz="2000" dirty="0" smtClean="0">
                <a:solidFill>
                  <a:schemeClr val="tx1"/>
                </a:solidFill>
              </a:rPr>
              <a:t>  Ask the person questions that can help you assess their current and past suicidal thoughts.</a:t>
            </a:r>
          </a:p>
          <a:p>
            <a:pPr>
              <a:buFont typeface="Arial" pitchFamily="34" charset="0"/>
              <a:buChar char="•"/>
            </a:pPr>
            <a:r>
              <a:rPr lang="en-US" sz="2000" dirty="0" smtClean="0">
                <a:solidFill>
                  <a:schemeClr val="tx1"/>
                </a:solidFill>
              </a:rPr>
              <a:t>Based on the person’s responses, you may or may not need to continue with the suicide risk assessment. </a:t>
            </a:r>
          </a:p>
          <a:p>
            <a:pPr>
              <a:buFont typeface="Wingdings" pitchFamily="2" charset="2"/>
              <a:buChar char="Ø"/>
            </a:pPr>
            <a:r>
              <a:rPr lang="en-US" sz="2000" dirty="0" smtClean="0">
                <a:solidFill>
                  <a:schemeClr val="tx1"/>
                </a:solidFill>
              </a:rPr>
              <a:t> If “no”, and there are no signs that they intend to harm or kill themselves, it is likely the risk of suicide or self-harm is low. </a:t>
            </a:r>
          </a:p>
          <a:p>
            <a:pPr>
              <a:buFont typeface="Wingdings" pitchFamily="2" charset="2"/>
              <a:buChar char="Ø"/>
            </a:pPr>
            <a:r>
              <a:rPr lang="en-US" sz="2000" dirty="0" smtClean="0">
                <a:solidFill>
                  <a:schemeClr val="tx1"/>
                </a:solidFill>
              </a:rPr>
              <a:t>If the survivor answers “yes” to either of the questions, proceed to the next step.</a:t>
            </a:r>
          </a:p>
          <a:p>
            <a:pPr>
              <a:buFont typeface="Arial" pitchFamily="34" charset="0"/>
              <a:buChar char="•"/>
            </a:pPr>
            <a:endParaRPr lang="en-US" sz="2000" dirty="0" smtClean="0">
              <a:solidFill>
                <a:schemeClr val="tx1"/>
              </a:solidFill>
            </a:endParaRPr>
          </a:p>
          <a:p>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Suicide risk assessment: step 2</a:t>
            </a:r>
            <a:endParaRPr lang="en-US" dirty="0"/>
          </a:p>
        </p:txBody>
      </p:sp>
      <p:sp>
        <p:nvSpPr>
          <p:cNvPr id="3" name="Content Placeholder 2"/>
          <p:cNvSpPr>
            <a:spLocks noGrp="1"/>
          </p:cNvSpPr>
          <p:nvPr>
            <p:ph idx="1"/>
          </p:nvPr>
        </p:nvSpPr>
        <p:spPr>
          <a:xfrm>
            <a:off x="1039704" y="1954925"/>
            <a:ext cx="9720262" cy="4022725"/>
          </a:xfrm>
        </p:spPr>
        <p:txBody>
          <a:bodyPr/>
          <a:lstStyle/>
          <a:p>
            <a:r>
              <a:rPr lang="en-US" sz="2400" b="1" dirty="0" smtClean="0">
                <a:solidFill>
                  <a:schemeClr val="tx1"/>
                </a:solidFill>
              </a:rPr>
              <a:t>Step 2: Assess risk: lethality and safety needs</a:t>
            </a:r>
            <a:endParaRPr lang="en-US" sz="2000" dirty="0" smtClean="0">
              <a:solidFill>
                <a:schemeClr val="tx1"/>
              </a:solidFill>
            </a:endParaRPr>
          </a:p>
          <a:p>
            <a:pPr>
              <a:buFont typeface="Arial" pitchFamily="34" charset="0"/>
              <a:buChar char="•"/>
            </a:pPr>
            <a:r>
              <a:rPr lang="en-US" dirty="0" smtClean="0">
                <a:solidFill>
                  <a:schemeClr val="tx1"/>
                </a:solidFill>
              </a:rPr>
              <a:t>  Determine if the person has a plan for how they would harm themselves  </a:t>
            </a:r>
          </a:p>
          <a:p>
            <a:pPr>
              <a:buFont typeface="Arial" pitchFamily="34" charset="0"/>
              <a:buChar char="•"/>
            </a:pPr>
            <a:r>
              <a:rPr lang="en-US" dirty="0" smtClean="0">
                <a:solidFill>
                  <a:schemeClr val="tx1"/>
                </a:solidFill>
              </a:rPr>
              <a:t>  Assess past </a:t>
            </a:r>
            <a:r>
              <a:rPr lang="en-US" b="1" dirty="0" smtClean="0">
                <a:solidFill>
                  <a:schemeClr val="tx1"/>
                </a:solidFill>
              </a:rPr>
              <a:t>suicide attempts</a:t>
            </a:r>
          </a:p>
          <a:p>
            <a:pPr>
              <a:buFont typeface="Arial" pitchFamily="34" charset="0"/>
              <a:buChar char="•"/>
            </a:pPr>
            <a:r>
              <a:rPr lang="en-US" b="1" dirty="0" smtClean="0">
                <a:solidFill>
                  <a:schemeClr val="tx1"/>
                </a:solidFill>
              </a:rPr>
              <a:t>  These indicate higher risk that the person will act on their thoughts </a:t>
            </a:r>
          </a:p>
          <a:p>
            <a:pPr>
              <a:buFont typeface="Wingdings" pitchFamily="2" charset="2"/>
              <a:buChar char="Ø"/>
            </a:pPr>
            <a:r>
              <a:rPr lang="en-US" b="1" dirty="0" smtClean="0">
                <a:solidFill>
                  <a:schemeClr val="tx1"/>
                </a:solidFill>
              </a:rPr>
              <a:t>  </a:t>
            </a:r>
            <a:r>
              <a:rPr lang="en-US" dirty="0" smtClean="0">
                <a:solidFill>
                  <a:schemeClr val="tx1"/>
                </a:solidFill>
              </a:rPr>
              <a:t>If person able to explain a plan and / or there are past suicide attempts proceed to Step 3. </a:t>
            </a:r>
          </a:p>
          <a:p>
            <a:pPr>
              <a:buFont typeface="Wingdings" pitchFamily="2" charset="2"/>
              <a:buChar char="Ø"/>
            </a:pPr>
            <a:r>
              <a:rPr lang="en-US" dirty="0" smtClean="0">
                <a:solidFill>
                  <a:schemeClr val="tx1"/>
                </a:solidFill>
              </a:rPr>
              <a:t>  If person is unable to explain a plan, support the person by exploring strategies for coping and if needed go to Step 4 (develop a safety agreement)</a:t>
            </a:r>
            <a:endParaRPr lang="en-US" dirty="0">
              <a:solidFill>
                <a:schemeClr val="tx1"/>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Suicide risk assessment: step 3</a:t>
            </a:r>
            <a:endParaRPr lang="en-US" dirty="0"/>
          </a:p>
        </p:txBody>
      </p:sp>
      <p:sp>
        <p:nvSpPr>
          <p:cNvPr id="3" name="Content Placeholder 2"/>
          <p:cNvSpPr>
            <a:spLocks noGrp="1"/>
          </p:cNvSpPr>
          <p:nvPr>
            <p:ph idx="1"/>
          </p:nvPr>
        </p:nvSpPr>
        <p:spPr>
          <a:xfrm>
            <a:off x="1039704" y="2065283"/>
            <a:ext cx="9720262" cy="4022725"/>
          </a:xfrm>
        </p:spPr>
        <p:txBody>
          <a:bodyPr/>
          <a:lstStyle/>
          <a:p>
            <a:r>
              <a:rPr lang="en-US" sz="2400" b="1" dirty="0" smtClean="0">
                <a:solidFill>
                  <a:schemeClr val="tx1"/>
                </a:solidFill>
              </a:rPr>
              <a:t>Step 3: Address feelings and provide support</a:t>
            </a:r>
            <a:endParaRPr lang="en-US" sz="2000" dirty="0" smtClean="0">
              <a:solidFill>
                <a:schemeClr val="tx1"/>
              </a:solidFill>
            </a:endParaRPr>
          </a:p>
          <a:p>
            <a:pPr>
              <a:buFont typeface="Arial" pitchFamily="34" charset="0"/>
              <a:buChar char="•"/>
            </a:pPr>
            <a:r>
              <a:rPr lang="en-US" dirty="0" smtClean="0">
                <a:solidFill>
                  <a:schemeClr val="tx1"/>
                </a:solidFill>
              </a:rPr>
              <a:t>  Acknowledge their courage for sharing with you  </a:t>
            </a:r>
          </a:p>
          <a:p>
            <a:pPr>
              <a:buFont typeface="Arial" pitchFamily="34" charset="0"/>
              <a:buChar char="•"/>
            </a:pPr>
            <a:r>
              <a:rPr lang="en-US" dirty="0" smtClean="0">
                <a:solidFill>
                  <a:schemeClr val="tx1"/>
                </a:solidFill>
              </a:rPr>
              <a:t>  Normalize their feelings  -- express that you understand that they are in a lot of pain </a:t>
            </a:r>
          </a:p>
          <a:p>
            <a:pPr>
              <a:buFont typeface="Arial" pitchFamily="34" charset="0"/>
              <a:buChar char="•"/>
            </a:pPr>
            <a:r>
              <a:rPr lang="en-US" dirty="0" smtClean="0">
                <a:solidFill>
                  <a:schemeClr val="tx1"/>
                </a:solidFill>
              </a:rPr>
              <a:t> Reiterate that you are here to support them </a:t>
            </a:r>
          </a:p>
          <a:p>
            <a:pPr>
              <a:buFont typeface="Arial" pitchFamily="34" charset="0"/>
              <a:buChar char="•"/>
            </a:pPr>
            <a:r>
              <a:rPr lang="en-US" dirty="0" smtClean="0">
                <a:solidFill>
                  <a:schemeClr val="tx1"/>
                </a:solidFill>
              </a:rPr>
              <a:t> Be explicit that it is important to you that they do not hurt themselves </a:t>
            </a:r>
          </a:p>
          <a:p>
            <a:pPr>
              <a:buFont typeface="Arial" pitchFamily="34" charset="0"/>
              <a:buChar char="•"/>
            </a:pPr>
            <a:r>
              <a:rPr lang="en-US" dirty="0" smtClean="0">
                <a:solidFill>
                  <a:schemeClr val="tx1"/>
                </a:solidFill>
              </a:rPr>
              <a:t>  Communicate that you would like to come up with a plan together for helping the person not to do this </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Suicide risk assessment: step 4</a:t>
            </a:r>
            <a:endParaRPr lang="en-US" dirty="0"/>
          </a:p>
        </p:txBody>
      </p:sp>
      <p:sp>
        <p:nvSpPr>
          <p:cNvPr id="3" name="Content Placeholder 2"/>
          <p:cNvSpPr>
            <a:spLocks noGrp="1"/>
          </p:cNvSpPr>
          <p:nvPr>
            <p:ph idx="1"/>
          </p:nvPr>
        </p:nvSpPr>
        <p:spPr>
          <a:xfrm>
            <a:off x="1023938" y="1592318"/>
            <a:ext cx="9720262" cy="4022725"/>
          </a:xfrm>
        </p:spPr>
        <p:txBody>
          <a:bodyPr/>
          <a:lstStyle/>
          <a:p>
            <a:r>
              <a:rPr lang="en-US" sz="2400" b="1" dirty="0" smtClean="0">
                <a:solidFill>
                  <a:schemeClr val="tx1"/>
                </a:solidFill>
              </a:rPr>
              <a:t>Step 4: Develop a safety agreement </a:t>
            </a:r>
            <a:endParaRPr lang="en-US" sz="2000" dirty="0" smtClean="0">
              <a:solidFill>
                <a:schemeClr val="tx1"/>
              </a:solidFill>
            </a:endParaRPr>
          </a:p>
          <a:p>
            <a:pPr>
              <a:buFont typeface="Arial" pitchFamily="34" charset="0"/>
              <a:buChar char="•"/>
            </a:pPr>
            <a:r>
              <a:rPr lang="en-US" dirty="0" smtClean="0">
                <a:solidFill>
                  <a:schemeClr val="tx1"/>
                </a:solidFill>
              </a:rPr>
              <a:t>  Helps the person come up with mitigation and prevention strategies</a:t>
            </a:r>
          </a:p>
          <a:p>
            <a:pPr>
              <a:buFont typeface="Arial" pitchFamily="34" charset="0"/>
              <a:buChar char="•"/>
            </a:pPr>
            <a:r>
              <a:rPr lang="en-US" dirty="0" smtClean="0">
                <a:solidFill>
                  <a:schemeClr val="tx1"/>
                </a:solidFill>
              </a:rPr>
              <a:t>  Identify warning signs with them</a:t>
            </a:r>
          </a:p>
          <a:p>
            <a:pPr>
              <a:buFont typeface="Arial" pitchFamily="34" charset="0"/>
              <a:buChar char="•"/>
            </a:pPr>
            <a:r>
              <a:rPr lang="en-US" dirty="0" smtClean="0">
                <a:solidFill>
                  <a:schemeClr val="tx1"/>
                </a:solidFill>
              </a:rPr>
              <a:t>  Identify strategies the person can use to feel better when recognize these warning signs.  Be practical and feasible.  </a:t>
            </a:r>
          </a:p>
          <a:p>
            <a:pPr lvl="2">
              <a:buFont typeface="Arial" pitchFamily="34" charset="0"/>
              <a:buChar char="•"/>
            </a:pPr>
            <a:r>
              <a:rPr lang="en-US" sz="1800" dirty="0" smtClean="0">
                <a:solidFill>
                  <a:schemeClr val="tx1"/>
                </a:solidFill>
              </a:rPr>
              <a:t>Can they agree that they will use these strategies when they start to feel this way in order to help them feel better.</a:t>
            </a:r>
          </a:p>
          <a:p>
            <a:pPr lvl="2">
              <a:buFont typeface="Arial" pitchFamily="34" charset="0"/>
              <a:buChar char="•"/>
            </a:pPr>
            <a:r>
              <a:rPr lang="en-US" sz="1800" dirty="0" smtClean="0">
                <a:solidFill>
                  <a:schemeClr val="tx1"/>
                </a:solidFill>
              </a:rPr>
              <a:t>Explore – what might get in the way of them using these strategies. </a:t>
            </a:r>
          </a:p>
          <a:p>
            <a:pPr>
              <a:buFont typeface="Arial" pitchFamily="34" charset="0"/>
              <a:buChar char="•"/>
            </a:pPr>
            <a:r>
              <a:rPr lang="en-US" dirty="0" smtClean="0">
                <a:solidFill>
                  <a:schemeClr val="tx1"/>
                </a:solidFill>
              </a:rPr>
              <a:t>Identify a safety person – someone who can be on “watch” for the next 24 hours</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650" y="204788"/>
            <a:ext cx="11436350" cy="1135062"/>
          </a:xfrm>
        </p:spPr>
        <p:txBody>
          <a:bodyPr/>
          <a:lstStyle/>
          <a:p>
            <a:pPr eaLnBrk="1" fontAlgn="auto" hangingPunct="1">
              <a:spcAft>
                <a:spcPts val="0"/>
              </a:spcAft>
              <a:defRPr/>
            </a:pPr>
            <a:r>
              <a:rPr lang="en-US" dirty="0" smtClean="0">
                <a:ea typeface="+mj-ea"/>
                <a:cs typeface="+mj-cs"/>
              </a:rPr>
              <a:t>closing</a:t>
            </a:r>
            <a:endParaRPr lang="en-US" dirty="0">
              <a:ea typeface="+mj-ea"/>
              <a:cs typeface="+mj-cs"/>
            </a:endParaRPr>
          </a:p>
        </p:txBody>
      </p:sp>
      <p:sp>
        <p:nvSpPr>
          <p:cNvPr id="3" name="Text Placeholder 2"/>
          <p:cNvSpPr>
            <a:spLocks noGrp="1"/>
          </p:cNvSpPr>
          <p:nvPr>
            <p:ph type="body" sz="quarter" idx="10"/>
          </p:nvPr>
        </p:nvSpPr>
        <p:spPr>
          <a:xfrm>
            <a:off x="3019425" y="2343150"/>
            <a:ext cx="6124575" cy="577850"/>
          </a:xfrm>
        </p:spPr>
        <p:txBody>
          <a:bodyPr rtlCol="0"/>
          <a:lstStyle/>
          <a:p>
            <a:pPr marL="91440" indent="-91440" eaLnBrk="1" fontAlgn="auto" hangingPunct="1">
              <a:buClr>
                <a:schemeClr val="accent3"/>
              </a:buClr>
              <a:defRPr/>
            </a:pPr>
            <a:r>
              <a:rPr lang="en-US" dirty="0" smtClean="0">
                <a:ea typeface="+mn-ea"/>
                <a:cs typeface="+mn-cs"/>
              </a:rPr>
              <a:t>QUESTIONS?</a:t>
            </a:r>
            <a:endParaRPr lang="en-US" dirty="0">
              <a:ea typeface="+mn-ea"/>
              <a:cs typeface="+mn-cs"/>
            </a:endParaRPr>
          </a:p>
        </p:txBody>
      </p:sp>
      <p:sp>
        <p:nvSpPr>
          <p:cNvPr id="4" name="Text Placeholder 3"/>
          <p:cNvSpPr>
            <a:spLocks noGrp="1"/>
          </p:cNvSpPr>
          <p:nvPr>
            <p:ph type="body" sz="quarter" idx="11"/>
          </p:nvPr>
        </p:nvSpPr>
        <p:spPr>
          <a:xfrm>
            <a:off x="3019425" y="3951288"/>
            <a:ext cx="6124575" cy="577850"/>
          </a:xfrm>
        </p:spPr>
        <p:txBody>
          <a:bodyPr rtlCol="0"/>
          <a:lstStyle/>
          <a:p>
            <a:pPr marL="91440" indent="-91440" eaLnBrk="1" fontAlgn="auto" hangingPunct="1">
              <a:buClr>
                <a:schemeClr val="accent3"/>
              </a:buClr>
              <a:defRPr/>
            </a:pPr>
            <a:r>
              <a:rPr lang="en-US" dirty="0" smtClean="0">
                <a:ea typeface="+mn-ea"/>
                <a:cs typeface="+mn-cs"/>
              </a:rPr>
              <a:t>CONCERNS?</a:t>
            </a:r>
            <a:endParaRPr lang="en-US" dirty="0">
              <a:ea typeface="+mn-ea"/>
              <a:cs typeface="+mn-cs"/>
            </a:endParaRPr>
          </a:p>
        </p:txBody>
      </p:sp>
      <p:sp>
        <p:nvSpPr>
          <p:cNvPr id="5" name="Text Placeholder 4"/>
          <p:cNvSpPr>
            <a:spLocks noGrp="1"/>
          </p:cNvSpPr>
          <p:nvPr>
            <p:ph type="body" sz="quarter" idx="12"/>
          </p:nvPr>
        </p:nvSpPr>
        <p:spPr>
          <a:xfrm>
            <a:off x="3019425" y="5573713"/>
            <a:ext cx="6124575" cy="579437"/>
          </a:xfrm>
        </p:spPr>
        <p:txBody>
          <a:bodyPr rtlCol="0"/>
          <a:lstStyle/>
          <a:p>
            <a:pPr marL="91440" indent="-91440" eaLnBrk="1" fontAlgn="auto" hangingPunct="1">
              <a:buClr>
                <a:schemeClr val="accent3"/>
              </a:buClr>
              <a:defRPr/>
            </a:pPr>
            <a:r>
              <a:rPr lang="en-US" dirty="0" smtClean="0">
                <a:ea typeface="+mn-ea"/>
                <a:cs typeface="+mn-cs"/>
              </a:rPr>
              <a:t>REFLECTIONS?</a:t>
            </a:r>
            <a:endParaRPr lang="en-US" dirty="0">
              <a:ea typeface="+mn-ea"/>
              <a:cs typeface="+mn-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steps of Survivor-centered case management</a:t>
            </a:r>
            <a:endParaRPr lang="en-US" dirty="0"/>
          </a:p>
        </p:txBody>
      </p:sp>
      <p:graphicFrame>
        <p:nvGraphicFramePr>
          <p:cNvPr id="4" name="Content Placeholder 3"/>
          <p:cNvGraphicFramePr>
            <a:graphicFrameLocks noGrp="1"/>
          </p:cNvGraphicFramePr>
          <p:nvPr>
            <p:ph idx="1"/>
            <p:extLst>
              <p:ext uri="{D42A27DB-BD31-4B8C-83A1-F6EECF244321}">
                <p14:modId xmlns="" xmlns:p14="http://schemas.microsoft.com/office/powerpoint/2010/main" val="287427022"/>
              </p:ext>
            </p:extLst>
          </p:nvPr>
        </p:nvGraphicFramePr>
        <p:xfrm>
          <a:off x="1023938" y="2286000"/>
          <a:ext cx="9720262" cy="4022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Down Arrow 4"/>
          <p:cNvSpPr/>
          <p:nvPr/>
        </p:nvSpPr>
        <p:spPr>
          <a:xfrm>
            <a:off x="2969114" y="2348331"/>
            <a:ext cx="651163" cy="1537855"/>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1625998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2</a:t>
            </a:r>
            <a:endParaRPr lang="en-US" dirty="0"/>
          </a:p>
        </p:txBody>
      </p:sp>
      <p:sp>
        <p:nvSpPr>
          <p:cNvPr id="3" name="Content Placeholder 2"/>
          <p:cNvSpPr>
            <a:spLocks noGrp="1"/>
          </p:cNvSpPr>
          <p:nvPr>
            <p:ph idx="1"/>
          </p:nvPr>
        </p:nvSpPr>
        <p:spPr>
          <a:xfrm>
            <a:off x="803221" y="1797269"/>
            <a:ext cx="9720262" cy="4022725"/>
          </a:xfrm>
        </p:spPr>
        <p:txBody>
          <a:bodyPr/>
          <a:lstStyle/>
          <a:p>
            <a:r>
              <a:rPr lang="en-US" b="1" dirty="0" smtClean="0">
                <a:solidFill>
                  <a:schemeClr val="tx1"/>
                </a:solidFill>
              </a:rPr>
              <a:t>Purpose:  Good case management relies on conducting a good assessment </a:t>
            </a:r>
            <a:endParaRPr lang="en-US" b="1" dirty="0">
              <a:solidFill>
                <a:schemeClr val="tx1"/>
              </a:solidFill>
            </a:endParaRPr>
          </a:p>
        </p:txBody>
      </p:sp>
      <p:sp>
        <p:nvSpPr>
          <p:cNvPr id="6" name="Text Box 6"/>
          <p:cNvSpPr txBox="1"/>
          <p:nvPr/>
        </p:nvSpPr>
        <p:spPr>
          <a:xfrm>
            <a:off x="933117" y="2385060"/>
            <a:ext cx="9156815" cy="4236458"/>
          </a:xfrm>
          <a:prstGeom prst="rect">
            <a:avLst/>
          </a:prstGeom>
          <a:noFill/>
          <a:ln>
            <a:noFill/>
          </a:ln>
          <a:effectLst/>
          <a:extLst>
            <a:ext uri="{C572A759-6A51-4108-AA02-DFA0A04FC94B}">
              <ma14:wrappingTextBoxFlag xmlns=""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2400" b="1" dirty="0" smtClean="0">
                <a:solidFill>
                  <a:schemeClr val="tx1"/>
                </a:solidFill>
                <a:effectLst/>
                <a:ea typeface="Calibri" panose="020F0502020204030204" pitchFamily="34" charset="0"/>
                <a:cs typeface="Times New Roman" panose="02020603050405020304" pitchFamily="18" charset="0"/>
              </a:rPr>
              <a:t>Step </a:t>
            </a:r>
            <a:r>
              <a:rPr lang="en-US" sz="2400" b="1" dirty="0">
                <a:solidFill>
                  <a:schemeClr val="tx1"/>
                </a:solidFill>
                <a:effectLst/>
                <a:ea typeface="Calibri" panose="020F0502020204030204" pitchFamily="34" charset="0"/>
                <a:cs typeface="Times New Roman" panose="02020603050405020304" pitchFamily="18" charset="0"/>
              </a:rPr>
              <a:t>2: Assessment</a:t>
            </a:r>
          </a:p>
          <a:p>
            <a:pPr>
              <a:buFont typeface="Wingdings" pitchFamily="2" charset="2"/>
              <a:buChar char="ü"/>
            </a:pPr>
            <a:r>
              <a:rPr lang="en-US" sz="2400" dirty="0" smtClean="0"/>
              <a:t>  Determine if other responders are involved</a:t>
            </a:r>
          </a:p>
          <a:p>
            <a:pPr>
              <a:buFont typeface="Wingdings" pitchFamily="2" charset="2"/>
              <a:buChar char="ü"/>
            </a:pPr>
            <a:r>
              <a:rPr lang="en-US" sz="2400" dirty="0" smtClean="0"/>
              <a:t>  Understand who the survivor is</a:t>
            </a:r>
          </a:p>
          <a:p>
            <a:pPr>
              <a:buFont typeface="Wingdings" pitchFamily="2" charset="2"/>
              <a:buChar char="ü"/>
            </a:pPr>
            <a:r>
              <a:rPr lang="en-US" sz="2400" dirty="0" smtClean="0"/>
              <a:t>  Invite the survivor to tell you what happened</a:t>
            </a:r>
          </a:p>
          <a:p>
            <a:pPr>
              <a:buFont typeface="Wingdings" pitchFamily="2" charset="2"/>
              <a:buChar char="ü"/>
            </a:pPr>
            <a:r>
              <a:rPr lang="en-US" sz="2400" dirty="0" smtClean="0"/>
              <a:t>  Listen well</a:t>
            </a:r>
          </a:p>
          <a:p>
            <a:pPr>
              <a:buFont typeface="Wingdings" pitchFamily="2" charset="2"/>
              <a:buChar char="ü"/>
            </a:pPr>
            <a:r>
              <a:rPr lang="en-US" sz="2400" dirty="0" smtClean="0"/>
              <a:t>  Respond with validation, compassion and information</a:t>
            </a:r>
          </a:p>
          <a:p>
            <a:pPr>
              <a:buFont typeface="Wingdings" pitchFamily="2" charset="2"/>
              <a:buChar char="ü"/>
            </a:pPr>
            <a:r>
              <a:rPr lang="en-US" sz="2400" dirty="0" smtClean="0"/>
              <a:t>  Identify the survivor’s concerns and key needs</a:t>
            </a:r>
          </a:p>
          <a:p>
            <a:pPr>
              <a:buFont typeface="Wingdings" pitchFamily="2" charset="2"/>
              <a:buChar char="ü"/>
            </a:pPr>
            <a:r>
              <a:rPr lang="en-US" sz="2400" dirty="0" smtClean="0"/>
              <a:t>  Document relevant information on a form or in case notes if you have a safe case documentation and storage </a:t>
            </a:r>
            <a:r>
              <a:rPr lang="en-US" sz="2400" dirty="0">
                <a:solidFill>
                  <a:schemeClr val="tx1"/>
                </a:solidFill>
                <a:effectLst/>
                <a:ea typeface="Calibri" panose="020F0502020204030204" pitchFamily="34" charset="0"/>
                <a:cs typeface="Times New Roman" panose="02020603050405020304" pitchFamily="18" charset="0"/>
              </a:rPr>
              <a:t> </a:t>
            </a:r>
          </a:p>
          <a:p>
            <a:pPr marL="457200" marR="0">
              <a:lnSpc>
                <a:spcPct val="115000"/>
              </a:lnSpc>
              <a:spcBef>
                <a:spcPts val="0"/>
              </a:spcBef>
              <a:spcAft>
                <a:spcPts val="1000"/>
              </a:spcAft>
            </a:pPr>
            <a:r>
              <a:rPr lang="en-US" sz="2400" dirty="0">
                <a:solidFill>
                  <a:schemeClr val="tx1"/>
                </a:solidFill>
                <a:effectLst/>
                <a:ea typeface="Calibri" panose="020F0502020204030204" pitchFamily="34" charset="0"/>
                <a:cs typeface="Times New Roman" panose="02020603050405020304" pitchFamily="18" charset="0"/>
              </a:rPr>
              <a:t> </a:t>
            </a:r>
          </a:p>
          <a:p>
            <a:pPr marL="457200" marR="0">
              <a:lnSpc>
                <a:spcPct val="115000"/>
              </a:lnSpc>
              <a:spcBef>
                <a:spcPts val="0"/>
              </a:spcBef>
              <a:spcAft>
                <a:spcPts val="1000"/>
              </a:spcAft>
            </a:pPr>
            <a:r>
              <a:rPr lang="en-US" sz="2400" dirty="0">
                <a:solidFill>
                  <a:schemeClr val="tx1"/>
                </a:solidFill>
                <a:effectLst/>
                <a:ea typeface="Calibri" panose="020F0502020204030204" pitchFamily="34" charset="0"/>
                <a:cs typeface="Times New Roman" panose="02020603050405020304" pitchFamily="18" charset="0"/>
              </a:rPr>
              <a:t> </a:t>
            </a:r>
          </a:p>
          <a:p>
            <a:pPr marL="0" marR="0">
              <a:lnSpc>
                <a:spcPct val="115000"/>
              </a:lnSpc>
              <a:spcBef>
                <a:spcPts val="0"/>
              </a:spcBef>
              <a:spcAft>
                <a:spcPts val="1000"/>
              </a:spcAft>
            </a:pPr>
            <a:r>
              <a:rPr lang="en-US" sz="2400" dirty="0">
                <a:solidFill>
                  <a:schemeClr val="tx1"/>
                </a:solidFill>
                <a:effectLst/>
                <a:ea typeface="Calibri" panose="020F0502020204030204" pitchFamily="34" charset="0"/>
                <a:cs typeface="Times New Roman" panose="02020603050405020304" pitchFamily="18" charset="0"/>
              </a:rPr>
              <a:t> </a:t>
            </a:r>
          </a:p>
          <a:p>
            <a:pPr marL="0" marR="0">
              <a:lnSpc>
                <a:spcPct val="115000"/>
              </a:lnSpc>
              <a:spcBef>
                <a:spcPts val="0"/>
              </a:spcBef>
              <a:spcAft>
                <a:spcPts val="1000"/>
              </a:spcAft>
            </a:pPr>
            <a:r>
              <a:rPr lang="en-US" sz="2400" dirty="0">
                <a:solidFill>
                  <a:schemeClr val="tx1"/>
                </a:solidFill>
                <a:effectLst/>
                <a:ea typeface="Calibri" panose="020F0502020204030204" pitchFamily="34" charset="0"/>
                <a:cs typeface="Times New Roman" panose="02020603050405020304" pitchFamily="18" charset="0"/>
              </a:rPr>
              <a:t> </a:t>
            </a:r>
          </a:p>
        </p:txBody>
      </p:sp>
    </p:spTree>
    <p:extLst>
      <p:ext uri="{BB962C8B-B14F-4D97-AF65-F5344CB8AC3E}">
        <p14:creationId xmlns="" xmlns:p14="http://schemas.microsoft.com/office/powerpoint/2010/main" val="3688842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7457" y="2372362"/>
            <a:ext cx="4769556" cy="1545564"/>
          </a:xfrm>
        </p:spPr>
        <p:txBody>
          <a:bodyPr>
            <a:normAutofit fontScale="90000"/>
          </a:bodyPr>
          <a:lstStyle/>
          <a:p>
            <a:r>
              <a:rPr lang="en-US" dirty="0" err="1" smtClean="0"/>
              <a:t>ActivitY</a:t>
            </a:r>
            <a:r>
              <a:rPr lang="en-US" dirty="0" smtClean="0"/>
              <a:t>: </a:t>
            </a:r>
            <a:br>
              <a:rPr lang="en-US" dirty="0" smtClean="0"/>
            </a:br>
            <a:r>
              <a:rPr lang="en-US" dirty="0" smtClean="0"/>
              <a:t>Assessment</a:t>
            </a:r>
            <a:br>
              <a:rPr lang="en-US" dirty="0" smtClean="0"/>
            </a:br>
            <a:r>
              <a:rPr lang="en-US" dirty="0" smtClean="0"/>
              <a:t> 	</a:t>
            </a:r>
            <a:endParaRPr lang="en-US" dirty="0"/>
          </a:p>
        </p:txBody>
      </p:sp>
      <p:sp>
        <p:nvSpPr>
          <p:cNvPr id="3" name="Content Placeholder 2"/>
          <p:cNvSpPr>
            <a:spLocks noGrp="1"/>
          </p:cNvSpPr>
          <p:nvPr>
            <p:ph idx="1"/>
          </p:nvPr>
        </p:nvSpPr>
        <p:spPr>
          <a:xfrm>
            <a:off x="6948505" y="829247"/>
            <a:ext cx="4478866" cy="5053469"/>
          </a:xfrm>
        </p:spPr>
        <p:txBody>
          <a:bodyPr/>
          <a:lstStyle/>
          <a:p>
            <a:r>
              <a:rPr lang="en-US" sz="2400" dirty="0">
                <a:solidFill>
                  <a:schemeClr val="tx1"/>
                </a:solidFill>
              </a:rPr>
              <a:t>In small groups, </a:t>
            </a:r>
            <a:r>
              <a:rPr lang="en-US" sz="2400" dirty="0" smtClean="0">
                <a:solidFill>
                  <a:schemeClr val="tx1"/>
                </a:solidFill>
              </a:rPr>
              <a:t>discuss: </a:t>
            </a:r>
            <a:r>
              <a:rPr lang="en-US" sz="2400" b="1" dirty="0">
                <a:solidFill>
                  <a:schemeClr val="tx1"/>
                </a:solidFill>
              </a:rPr>
              <a:t>W</a:t>
            </a:r>
            <a:r>
              <a:rPr lang="en-US" sz="2400" b="1" dirty="0" smtClean="0">
                <a:solidFill>
                  <a:schemeClr val="tx1"/>
                </a:solidFill>
              </a:rPr>
              <a:t>hat is assessment?  What makes for a good assessment?</a:t>
            </a:r>
          </a:p>
          <a:p>
            <a:r>
              <a:rPr lang="en-US" sz="2400" dirty="0" smtClean="0">
                <a:solidFill>
                  <a:schemeClr val="tx1"/>
                </a:solidFill>
              </a:rPr>
              <a:t>Be </a:t>
            </a:r>
            <a:r>
              <a:rPr lang="en-US" sz="2400" dirty="0">
                <a:solidFill>
                  <a:schemeClr val="tx1"/>
                </a:solidFill>
              </a:rPr>
              <a:t>prepared to share with the larger group. </a:t>
            </a:r>
          </a:p>
        </p:txBody>
      </p:sp>
    </p:spTree>
    <p:extLst>
      <p:ext uri="{BB962C8B-B14F-4D97-AF65-F5344CB8AC3E}">
        <p14:creationId xmlns="" xmlns:p14="http://schemas.microsoft.com/office/powerpoint/2010/main" val="34674081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 – What is it?</a:t>
            </a:r>
            <a:endParaRPr lang="en-US" dirty="0"/>
          </a:p>
        </p:txBody>
      </p:sp>
      <p:sp>
        <p:nvSpPr>
          <p:cNvPr id="3" name="Content Placeholder 2"/>
          <p:cNvSpPr>
            <a:spLocks noGrp="1"/>
          </p:cNvSpPr>
          <p:nvPr>
            <p:ph idx="1"/>
          </p:nvPr>
        </p:nvSpPr>
        <p:spPr/>
        <p:txBody>
          <a:bodyPr/>
          <a:lstStyle/>
          <a:p>
            <a:pPr marL="0" indent="0" algn="ctr">
              <a:buClr>
                <a:schemeClr val="accent4">
                  <a:lumMod val="75000"/>
                </a:schemeClr>
              </a:buClr>
              <a:buNone/>
            </a:pPr>
            <a:r>
              <a:rPr lang="en-US" sz="2400" b="1" dirty="0" smtClean="0">
                <a:solidFill>
                  <a:schemeClr val="tx1"/>
                </a:solidFill>
              </a:rPr>
              <a:t>The act of gathering information or data from a client and evaluating it for the purpose of making decisions with the client about her/his care. </a:t>
            </a:r>
          </a:p>
          <a:p>
            <a:pPr>
              <a:buClr>
                <a:schemeClr val="accent4">
                  <a:lumMod val="75000"/>
                </a:schemeClr>
              </a:buClr>
              <a:buFont typeface="Arial" panose="020B0604020202020204" pitchFamily="34" charset="0"/>
              <a:buChar char="•"/>
            </a:pPr>
            <a:endParaRPr lang="en-US" dirty="0">
              <a:solidFill>
                <a:schemeClr val="tx1"/>
              </a:solidFill>
            </a:endParaRPr>
          </a:p>
          <a:p>
            <a:pPr>
              <a:buClr>
                <a:schemeClr val="accent4">
                  <a:lumMod val="75000"/>
                </a:schemeClr>
              </a:buClr>
              <a:buFont typeface="Arial" panose="020B0604020202020204" pitchFamily="34" charset="0"/>
              <a:buChar char="•"/>
            </a:pPr>
            <a:r>
              <a:rPr lang="en-US" dirty="0" smtClean="0">
                <a:solidFill>
                  <a:schemeClr val="tx1"/>
                </a:solidFill>
              </a:rPr>
              <a:t>  Safely and slowly assess the survivor’s situation and her/his experience of violence</a:t>
            </a:r>
          </a:p>
          <a:p>
            <a:pPr>
              <a:buClr>
                <a:schemeClr val="accent4">
                  <a:lumMod val="75000"/>
                </a:schemeClr>
              </a:buClr>
              <a:buFont typeface="Arial" panose="020B0604020202020204" pitchFamily="34" charset="0"/>
              <a:buChar char="•"/>
            </a:pPr>
            <a:r>
              <a:rPr lang="en-US" dirty="0" smtClean="0">
                <a:solidFill>
                  <a:schemeClr val="tx1"/>
                </a:solidFill>
              </a:rPr>
              <a:t>  The focus of the assessment is listening, not asking</a:t>
            </a:r>
            <a:endParaRPr lang="en-US" dirty="0">
              <a:solidFill>
                <a:schemeClr val="tx1"/>
              </a:solidFill>
            </a:endParaRPr>
          </a:p>
        </p:txBody>
      </p:sp>
    </p:spTree>
    <p:extLst>
      <p:ext uri="{BB962C8B-B14F-4D97-AF65-F5344CB8AC3E}">
        <p14:creationId xmlns="" xmlns:p14="http://schemas.microsoft.com/office/powerpoint/2010/main" val="28867604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Activity:</a:t>
            </a:r>
            <a:br>
              <a:rPr lang="en-US" dirty="0" smtClean="0"/>
            </a:br>
            <a:r>
              <a:rPr lang="en-US" dirty="0" smtClean="0"/>
              <a:t>Pre-assessment </a:t>
            </a:r>
            <a:endParaRPr lang="en-US" dirty="0"/>
          </a:p>
        </p:txBody>
      </p:sp>
      <p:sp>
        <p:nvSpPr>
          <p:cNvPr id="3" name="Content Placeholder 2"/>
          <p:cNvSpPr>
            <a:spLocks noGrp="1"/>
          </p:cNvSpPr>
          <p:nvPr>
            <p:ph idx="1"/>
          </p:nvPr>
        </p:nvSpPr>
        <p:spPr>
          <a:xfrm>
            <a:off x="6964271" y="1191853"/>
            <a:ext cx="4478866" cy="5053469"/>
          </a:xfrm>
        </p:spPr>
        <p:txBody>
          <a:bodyPr>
            <a:normAutofit fontScale="85000" lnSpcReduction="20000"/>
          </a:bodyPr>
          <a:lstStyle/>
          <a:p>
            <a:r>
              <a:rPr lang="en-US" sz="2400" dirty="0" smtClean="0">
                <a:solidFill>
                  <a:schemeClr val="tx1"/>
                </a:solidFill>
              </a:rPr>
              <a:t>The facilitator and a volunteer will role play a scenario between a caseworker and a survivor who is having an emergency. </a:t>
            </a:r>
          </a:p>
          <a:p>
            <a:r>
              <a:rPr lang="en-US" sz="2400" b="1" dirty="0" smtClean="0">
                <a:solidFill>
                  <a:schemeClr val="tx1"/>
                </a:solidFill>
              </a:rPr>
              <a:t>Watch the role play </a:t>
            </a:r>
            <a:r>
              <a:rPr lang="en-US" sz="2400" dirty="0" smtClean="0">
                <a:solidFill>
                  <a:schemeClr val="tx1"/>
                </a:solidFill>
              </a:rPr>
              <a:t>individually. </a:t>
            </a:r>
          </a:p>
          <a:p>
            <a:r>
              <a:rPr lang="en-US" sz="2400" b="1" dirty="0" smtClean="0">
                <a:solidFill>
                  <a:schemeClr val="tx1"/>
                </a:solidFill>
              </a:rPr>
              <a:t>Think about</a:t>
            </a:r>
            <a:r>
              <a:rPr lang="en-US" sz="2400" dirty="0" smtClean="0">
                <a:solidFill>
                  <a:schemeClr val="tx1"/>
                </a:solidFill>
              </a:rPr>
              <a:t>: What did the caseworker do well? What did the caseworker not do well? Did anything surprise you?</a:t>
            </a:r>
          </a:p>
          <a:p>
            <a:r>
              <a:rPr lang="en-US" sz="2400" dirty="0" smtClean="0">
                <a:solidFill>
                  <a:schemeClr val="tx1"/>
                </a:solidFill>
              </a:rPr>
              <a:t>After, we will discuss as a larger group.</a:t>
            </a:r>
            <a:endParaRPr lang="en-US" sz="2400" dirty="0">
              <a:solidFill>
                <a:schemeClr val="tx1"/>
              </a:solidFill>
            </a:endParaRPr>
          </a:p>
          <a:p>
            <a:endParaRPr lang="en-US" sz="2400" dirty="0">
              <a:solidFill>
                <a:schemeClr val="tx1"/>
              </a:solidFill>
            </a:endParaRPr>
          </a:p>
        </p:txBody>
      </p:sp>
    </p:spTree>
    <p:extLst>
      <p:ext uri="{BB962C8B-B14F-4D97-AF65-F5344CB8AC3E}">
        <p14:creationId xmlns="" xmlns:p14="http://schemas.microsoft.com/office/powerpoint/2010/main" val="11103367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Pre-assessment activities</a:t>
            </a:r>
            <a:endParaRPr lang="en-US" dirty="0"/>
          </a:p>
        </p:txBody>
      </p:sp>
      <p:sp>
        <p:nvSpPr>
          <p:cNvPr id="3" name="Content Placeholder 2"/>
          <p:cNvSpPr>
            <a:spLocks noGrp="1"/>
          </p:cNvSpPr>
          <p:nvPr>
            <p:ph idx="1"/>
          </p:nvPr>
        </p:nvSpPr>
        <p:spPr>
          <a:xfrm>
            <a:off x="677097" y="2128345"/>
            <a:ext cx="11099744" cy="4022725"/>
          </a:xfrm>
        </p:spPr>
        <p:txBody>
          <a:bodyPr/>
          <a:lstStyle/>
          <a:p>
            <a:pPr>
              <a:buClr>
                <a:schemeClr val="accent4">
                  <a:lumMod val="75000"/>
                </a:schemeClr>
              </a:buClr>
              <a:buFont typeface="Arial" panose="020B0604020202020204" pitchFamily="34" charset="0"/>
              <a:buChar char="•"/>
            </a:pPr>
            <a:r>
              <a:rPr lang="en-US" dirty="0" smtClean="0">
                <a:solidFill>
                  <a:schemeClr val="tx1"/>
                </a:solidFill>
              </a:rPr>
              <a:t>  Ask the survivor about their immediate safety</a:t>
            </a:r>
          </a:p>
          <a:p>
            <a:pPr>
              <a:buClr>
                <a:schemeClr val="accent4">
                  <a:lumMod val="75000"/>
                </a:schemeClr>
              </a:buClr>
              <a:buFont typeface="Arial" panose="020B0604020202020204" pitchFamily="34" charset="0"/>
              <a:buChar char="•"/>
            </a:pPr>
            <a:endParaRPr lang="en-US" dirty="0" smtClean="0">
              <a:solidFill>
                <a:schemeClr val="tx1"/>
              </a:solidFill>
            </a:endParaRPr>
          </a:p>
          <a:p>
            <a:pPr>
              <a:buClr>
                <a:schemeClr val="accent4">
                  <a:lumMod val="75000"/>
                </a:schemeClr>
              </a:buClr>
              <a:buFont typeface="Arial" panose="020B0604020202020204" pitchFamily="34" charset="0"/>
              <a:buChar char="•"/>
            </a:pPr>
            <a:endParaRPr lang="en-US" dirty="0" smtClean="0">
              <a:solidFill>
                <a:schemeClr val="tx1"/>
              </a:solidFill>
            </a:endParaRPr>
          </a:p>
          <a:p>
            <a:pPr>
              <a:buClr>
                <a:schemeClr val="accent4">
                  <a:lumMod val="75000"/>
                </a:schemeClr>
              </a:buClr>
              <a:buFont typeface="Arial" panose="020B0604020202020204" pitchFamily="34" charset="0"/>
              <a:buChar char="•"/>
            </a:pPr>
            <a:r>
              <a:rPr lang="en-US" dirty="0" smtClean="0">
                <a:solidFill>
                  <a:schemeClr val="tx1"/>
                </a:solidFill>
              </a:rPr>
              <a:t>  Address any urgent medical needs</a:t>
            </a:r>
          </a:p>
          <a:p>
            <a:pPr>
              <a:buClr>
                <a:schemeClr val="accent4">
                  <a:lumMod val="75000"/>
                </a:schemeClr>
              </a:buClr>
              <a:buFont typeface="Arial" panose="020B0604020202020204" pitchFamily="34" charset="0"/>
              <a:buChar char="•"/>
            </a:pPr>
            <a:endParaRPr lang="en-US" dirty="0" smtClean="0">
              <a:solidFill>
                <a:schemeClr val="tx1"/>
              </a:solidFill>
            </a:endParaRPr>
          </a:p>
          <a:p>
            <a:pPr>
              <a:buClr>
                <a:schemeClr val="accent4">
                  <a:lumMod val="75000"/>
                </a:schemeClr>
              </a:buClr>
              <a:buFont typeface="Arial" panose="020B0604020202020204" pitchFamily="34" charset="0"/>
              <a:buChar char="•"/>
            </a:pPr>
            <a:endParaRPr lang="en-US" dirty="0" smtClean="0">
              <a:solidFill>
                <a:schemeClr val="tx1"/>
              </a:solidFill>
            </a:endParaRPr>
          </a:p>
          <a:p>
            <a:pPr>
              <a:lnSpc>
                <a:spcPct val="50000"/>
              </a:lnSpc>
              <a:buClr>
                <a:schemeClr val="accent4">
                  <a:lumMod val="75000"/>
                </a:schemeClr>
              </a:buClr>
              <a:buFont typeface="Arial" panose="020B0604020202020204" pitchFamily="34" charset="0"/>
              <a:buChar char="•"/>
            </a:pPr>
            <a:r>
              <a:rPr lang="en-US" dirty="0" smtClean="0">
                <a:solidFill>
                  <a:schemeClr val="tx1"/>
                </a:solidFill>
              </a:rPr>
              <a:t>  Determine if other service providers have </a:t>
            </a:r>
          </a:p>
          <a:p>
            <a:pPr>
              <a:lnSpc>
                <a:spcPct val="50000"/>
              </a:lnSpc>
              <a:buClr>
                <a:schemeClr val="accent4">
                  <a:lumMod val="75000"/>
                </a:schemeClr>
              </a:buClr>
              <a:buNone/>
            </a:pPr>
            <a:r>
              <a:rPr lang="en-US" dirty="0" smtClean="0">
                <a:solidFill>
                  <a:schemeClr val="tx1"/>
                </a:solidFill>
              </a:rPr>
              <a:t>    already been involved </a:t>
            </a:r>
            <a:endParaRPr lang="en-US" dirty="0">
              <a:solidFill>
                <a:schemeClr val="tx1"/>
              </a:solidFill>
            </a:endParaRPr>
          </a:p>
        </p:txBody>
      </p:sp>
      <p:sp>
        <p:nvSpPr>
          <p:cNvPr id="5" name="TextBox 4"/>
          <p:cNvSpPr txBox="1"/>
          <p:nvPr/>
        </p:nvSpPr>
        <p:spPr>
          <a:xfrm>
            <a:off x="6779172" y="1957767"/>
            <a:ext cx="5018690" cy="923330"/>
          </a:xfrm>
          <a:prstGeom prst="rect">
            <a:avLst/>
          </a:prstGeom>
          <a:solidFill>
            <a:schemeClr val="accent5">
              <a:lumMod val="20000"/>
              <a:lumOff val="80000"/>
            </a:schemeClr>
          </a:solidFill>
          <a:ln>
            <a:noFill/>
          </a:ln>
        </p:spPr>
        <p:txBody>
          <a:bodyPr wrap="square" rtlCol="0">
            <a:spAutoFit/>
          </a:bodyPr>
          <a:lstStyle/>
          <a:p>
            <a:pPr algn="ctr"/>
            <a:r>
              <a:rPr lang="en-US" dirty="0" smtClean="0"/>
              <a:t>Does the survivor feel safe here?</a:t>
            </a:r>
          </a:p>
          <a:p>
            <a:pPr algn="ctr"/>
            <a:r>
              <a:rPr lang="en-US" dirty="0" smtClean="0"/>
              <a:t>Does the perpetrator know where to find her now?</a:t>
            </a:r>
          </a:p>
          <a:p>
            <a:pPr algn="ctr"/>
            <a:r>
              <a:rPr lang="en-US" b="1" dirty="0" smtClean="0"/>
              <a:t>If safety is in question, take immediate action</a:t>
            </a:r>
          </a:p>
        </p:txBody>
      </p:sp>
      <p:sp>
        <p:nvSpPr>
          <p:cNvPr id="6" name="TextBox 5"/>
          <p:cNvSpPr txBox="1"/>
          <p:nvPr/>
        </p:nvSpPr>
        <p:spPr>
          <a:xfrm>
            <a:off x="6779172" y="3495955"/>
            <a:ext cx="4974363" cy="923330"/>
          </a:xfrm>
          <a:prstGeom prst="rect">
            <a:avLst/>
          </a:prstGeom>
          <a:solidFill>
            <a:schemeClr val="accent5">
              <a:lumMod val="20000"/>
              <a:lumOff val="80000"/>
            </a:schemeClr>
          </a:solidFill>
          <a:ln>
            <a:noFill/>
          </a:ln>
        </p:spPr>
        <p:txBody>
          <a:bodyPr wrap="square" rtlCol="0">
            <a:spAutoFit/>
          </a:bodyPr>
          <a:lstStyle/>
          <a:p>
            <a:pPr algn="ctr"/>
            <a:r>
              <a:rPr lang="en-US" dirty="0" smtClean="0"/>
              <a:t>If there are immediate emergency medical needs (severe bleeding, extreme pain) take action to get medical help with the survivor’s verbal consent. </a:t>
            </a:r>
          </a:p>
        </p:txBody>
      </p:sp>
      <p:sp>
        <p:nvSpPr>
          <p:cNvPr id="7" name="TextBox 6"/>
          <p:cNvSpPr txBox="1"/>
          <p:nvPr/>
        </p:nvSpPr>
        <p:spPr>
          <a:xfrm>
            <a:off x="6763407" y="4948981"/>
            <a:ext cx="4918841" cy="1477328"/>
          </a:xfrm>
          <a:prstGeom prst="rect">
            <a:avLst/>
          </a:prstGeom>
          <a:solidFill>
            <a:schemeClr val="accent5">
              <a:lumMod val="20000"/>
              <a:lumOff val="80000"/>
            </a:schemeClr>
          </a:solidFill>
          <a:ln>
            <a:noFill/>
          </a:ln>
        </p:spPr>
        <p:txBody>
          <a:bodyPr wrap="square" rtlCol="0">
            <a:spAutoFit/>
          </a:bodyPr>
          <a:lstStyle/>
          <a:p>
            <a:pPr algn="ctr"/>
            <a:r>
              <a:rPr lang="en-US" dirty="0" smtClean="0"/>
              <a:t>Has the survivor already reported her case to another organization?</a:t>
            </a:r>
          </a:p>
          <a:p>
            <a:r>
              <a:rPr lang="en-US" dirty="0" smtClean="0"/>
              <a:t>If so, give them the option of telling you again or giving consent for you to speak with the organization. </a:t>
            </a:r>
          </a:p>
        </p:txBody>
      </p:sp>
    </p:spTree>
    <p:extLst>
      <p:ext uri="{BB962C8B-B14F-4D97-AF65-F5344CB8AC3E}">
        <p14:creationId xmlns="" xmlns:p14="http://schemas.microsoft.com/office/powerpoint/2010/main" val="227871645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image" Target="NULL"/></Relationships>
</file>

<file path=ppt/theme/_rels/theme2.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image" Target="NULL"/></Relationships>
</file>

<file path=ppt/theme/theme1.xml><?xml version="1.0" encoding="utf-8"?>
<a:theme xmlns:a="http://schemas.openxmlformats.org/drawingml/2006/main" name="IRC-Module-Template-V2">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2.xml><?xml version="1.0" encoding="utf-8"?>
<a:theme xmlns:a="http://schemas.openxmlformats.org/drawingml/2006/main" name="1_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5023</TotalTime>
  <Words>7258</Words>
  <Application>Microsoft Office PowerPoint</Application>
  <PresentationFormat>Custom</PresentationFormat>
  <Paragraphs>659</Paragraphs>
  <Slides>36</Slides>
  <Notes>34</Notes>
  <HiddenSlides>0</HiddenSlides>
  <MMClips>0</MMClips>
  <ScaleCrop>false</ScaleCrop>
  <HeadingPairs>
    <vt:vector size="4" baseType="variant">
      <vt:variant>
        <vt:lpstr>Theme</vt:lpstr>
      </vt:variant>
      <vt:variant>
        <vt:i4>2</vt:i4>
      </vt:variant>
      <vt:variant>
        <vt:lpstr>Slide Titles</vt:lpstr>
      </vt:variant>
      <vt:variant>
        <vt:i4>36</vt:i4>
      </vt:variant>
    </vt:vector>
  </HeadingPairs>
  <TitlesOfParts>
    <vt:vector size="38" baseType="lpstr">
      <vt:lpstr>IRC-Module-Template-V2</vt:lpstr>
      <vt:lpstr>1_IRC-Module-Template-V2</vt:lpstr>
      <vt:lpstr>Slide 1</vt:lpstr>
      <vt:lpstr>STEP 2: assessment</vt:lpstr>
      <vt:lpstr>Objectives </vt:lpstr>
      <vt:lpstr>steps of Survivor-centered case management</vt:lpstr>
      <vt:lpstr>Step 2</vt:lpstr>
      <vt:lpstr>ActivitY:  Assessment   </vt:lpstr>
      <vt:lpstr>Assessment – What is it?</vt:lpstr>
      <vt:lpstr>Activity: Pre-assessment </vt:lpstr>
      <vt:lpstr>Pre-assessment activities</vt:lpstr>
      <vt:lpstr>Key Assessment points</vt:lpstr>
      <vt:lpstr>Facilitating DISCLOSURE</vt:lpstr>
      <vt:lpstr>BACKGROUND INFORMATION- Who is the SURVIVOR?</vt:lpstr>
      <vt:lpstr>UNDERSTAND WHAT HAPPENED</vt:lpstr>
      <vt:lpstr>UNDERSTAND WHAT HAPPENED</vt:lpstr>
      <vt:lpstr>AcTivity: FACILITATING DISCLOSURE</vt:lpstr>
      <vt:lpstr>RESPONDING TO DISCLOSURE</vt:lpstr>
      <vt:lpstr>Assessment of needs – overview </vt:lpstr>
      <vt:lpstr>Safety assessment</vt:lpstr>
      <vt:lpstr>Safety needs – how to assess</vt:lpstr>
      <vt:lpstr>Health assessment </vt:lpstr>
      <vt:lpstr>Health needs – how to assess </vt:lpstr>
      <vt:lpstr>Health assessment – level of urgency</vt:lpstr>
      <vt:lpstr>Psychosocial assessment</vt:lpstr>
      <vt:lpstr>Psychosocial needs – how to assess</vt:lpstr>
      <vt:lpstr>Psychosocial needs – how to assess</vt:lpstr>
      <vt:lpstr>Psychosocial needs – how to assess</vt:lpstr>
      <vt:lpstr>Legal assessment</vt:lpstr>
      <vt:lpstr>Activity:  Putting it all together </vt:lpstr>
      <vt:lpstr>SUICIDE ASSESSMENT AND RESPONSE</vt:lpstr>
      <vt:lpstr>RISK FACTORS FOR SUICIDE </vt:lpstr>
      <vt:lpstr>Suicide RISK ASSESSMENT</vt:lpstr>
      <vt:lpstr>SUICIDE Risk ASSESSMENT: Step 1 </vt:lpstr>
      <vt:lpstr>Suicide risk assessment: step 2</vt:lpstr>
      <vt:lpstr>Suicide risk assessment: step 3</vt:lpstr>
      <vt:lpstr>Suicide risk assessment: step 4</vt:lpstr>
      <vt:lpstr>closing</vt:lpstr>
    </vt:vector>
  </TitlesOfParts>
  <Company>IRC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Step 2: Assessment</dc:title>
  <dc:creator>Jessica Dalpe</dc:creator>
  <cp:lastModifiedBy>IRCAdmin</cp:lastModifiedBy>
  <cp:revision>89</cp:revision>
  <dcterms:created xsi:type="dcterms:W3CDTF">2016-02-19T16:14:01Z</dcterms:created>
  <dcterms:modified xsi:type="dcterms:W3CDTF">2017-04-25T20:23:15Z</dcterms:modified>
</cp:coreProperties>
</file>